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93" r:id="rId2"/>
    <p:sldId id="1237" r:id="rId3"/>
    <p:sldId id="1145" r:id="rId4"/>
    <p:sldId id="1143" r:id="rId5"/>
    <p:sldId id="1261" r:id="rId6"/>
    <p:sldId id="1262" r:id="rId7"/>
    <p:sldId id="1146" r:id="rId8"/>
    <p:sldId id="1150" r:id="rId9"/>
    <p:sldId id="1263" r:id="rId10"/>
    <p:sldId id="1152" r:id="rId11"/>
    <p:sldId id="1238" r:id="rId12"/>
    <p:sldId id="1239" r:id="rId13"/>
    <p:sldId id="1240" r:id="rId14"/>
    <p:sldId id="1241" r:id="rId15"/>
    <p:sldId id="1264" r:id="rId16"/>
    <p:sldId id="1242" r:id="rId17"/>
    <p:sldId id="1243" r:id="rId18"/>
    <p:sldId id="1244" r:id="rId19"/>
    <p:sldId id="1149" r:id="rId20"/>
    <p:sldId id="1248" r:id="rId21"/>
    <p:sldId id="1249" r:id="rId22"/>
    <p:sldId id="1250" r:id="rId23"/>
    <p:sldId id="1251" r:id="rId24"/>
    <p:sldId id="1252" r:id="rId25"/>
    <p:sldId id="1253" r:id="rId26"/>
    <p:sldId id="1254" r:id="rId27"/>
    <p:sldId id="1259" r:id="rId28"/>
    <p:sldId id="1256" r:id="rId29"/>
    <p:sldId id="1257" r:id="rId30"/>
    <p:sldId id="1258" r:id="rId31"/>
    <p:sldId id="1260" r:id="rId32"/>
    <p:sldId id="1265" r:id="rId33"/>
    <p:sldId id="1153" r:id="rId34"/>
    <p:sldId id="1120" r:id="rId35"/>
    <p:sldId id="1154" r:id="rId36"/>
    <p:sldId id="1266" r:id="rId37"/>
    <p:sldId id="1267" r:id="rId38"/>
    <p:sldId id="1268" r:id="rId39"/>
    <p:sldId id="1269" r:id="rId40"/>
    <p:sldId id="1270" r:id="rId41"/>
    <p:sldId id="1271" r:id="rId42"/>
    <p:sldId id="1272" r:id="rId43"/>
    <p:sldId id="1273" r:id="rId44"/>
    <p:sldId id="1274" r:id="rId45"/>
    <p:sldId id="1275" r:id="rId46"/>
    <p:sldId id="1276" r:id="rId47"/>
    <p:sldId id="1277" r:id="rId48"/>
    <p:sldId id="1281" r:id="rId49"/>
    <p:sldId id="1285" r:id="rId50"/>
    <p:sldId id="1286" r:id="rId51"/>
    <p:sldId id="1287" r:id="rId52"/>
    <p:sldId id="1288" r:id="rId53"/>
    <p:sldId id="1296" r:id="rId54"/>
    <p:sldId id="1297" r:id="rId55"/>
    <p:sldId id="1289" r:id="rId56"/>
    <p:sldId id="1290" r:id="rId57"/>
    <p:sldId id="1291" r:id="rId58"/>
    <p:sldId id="1292" r:id="rId59"/>
    <p:sldId id="1293" r:id="rId60"/>
    <p:sldId id="1294" r:id="rId61"/>
    <p:sldId id="1295" r:id="rId62"/>
    <p:sldId id="1298" r:id="rId63"/>
    <p:sldId id="1282" r:id="rId64"/>
    <p:sldId id="1283" r:id="rId65"/>
    <p:sldId id="1299" r:id="rId66"/>
    <p:sldId id="1300" r:id="rId67"/>
    <p:sldId id="1301" r:id="rId68"/>
    <p:sldId id="1302" r:id="rId69"/>
    <p:sldId id="1303" r:id="rId70"/>
    <p:sldId id="1284" r:id="rId71"/>
    <p:sldId id="1304" r:id="rId72"/>
    <p:sldId id="1305" r:id="rId73"/>
    <p:sldId id="1155" r:id="rId74"/>
    <p:sldId id="1166" r:id="rId75"/>
    <p:sldId id="1129" r:id="rId76"/>
    <p:sldId id="1245" r:id="rId77"/>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1"/>
    <a:srgbClr val="9900CC"/>
    <a:srgbClr val="9900FF"/>
    <a:srgbClr val="0000FF"/>
    <a:srgbClr val="FF6600"/>
    <a:srgbClr val="0000CC"/>
    <a:srgbClr val="000099"/>
    <a:srgbClr val="993300"/>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6" autoAdjust="0"/>
    <p:restoredTop sz="88178" autoAdjust="0"/>
  </p:normalViewPr>
  <p:slideViewPr>
    <p:cSldViewPr>
      <p:cViewPr varScale="1">
        <p:scale>
          <a:sx n="74" d="100"/>
          <a:sy n="74" d="100"/>
        </p:scale>
        <p:origin x="114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5" Type="http://schemas.openxmlformats.org/officeDocument/2006/relationships/image" Target="../media/image51.wmf"/><Relationship Id="rId4"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ink/ink1.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09:53:02.4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12251 2818 0,'0'-13'16,"0"-1"-1,-14 14 79,-25 0-78,25 0-16,-39 27 15,14 26 1,-27 39-16,0 1 16,-1 0-16,-38 26 15,-54 26-15,-40 14 16,1-14-16,13 27 15,-53 0-15,13-39 16,66 12-16,119-118 16,1-1-16,25-13 15,1 1-15,26-14 78,14 0-78,-1-80 16,107-12-16,-28 92 16,28-80-16,-80 41 15,92-28-15,80-25 16,26-14-16,80-13 16,-13 0-16,52-13 15,-13 52-15,14-39 16,-120 26-16,-211 80 15,-27 13-15,-26 53 47,13-40-47,-27 27 16,-39 66-16,0-66 16,0 52-16,-27 1 15,1-1-15,-1-39 16,-26 13-16,-40 14 15,-105 65 1,-28 1-16,-38 39 0,-80 14 16,26-27-1,384-133 48,0-26-48,53-39-15,40-67 16,-93 80-16,39-66 16,54 13-16,-1-1 15,-12 28-15,118-80 16,54 13 0,12-40-16,27 1 0,40 26 15,-14 0 1,14 0-16,-40 0 15,0 26-15,-66 14 16,-212 65-16,1 14 16,-1-13 15,-53 53-15,-66 52-1,40-78-15,-13 12 16,-106 54-16,-146 39 15,-145 53-15,-159-14 16,-93 54-16,27-40 16,53-13-16,224-67 15,411-92-15,53 0 47,-1-39-47,41-28 16,-54 54-16,40-66 15,1 52-15,38 27 16,-25 0-16,-1-66 16,53 0-16,-52 26 15,105-12-15,80-41 16,-14 14-16,106 12 16,-39 14-16,-67 1 15,-66-1-15,-158 13 16,-27 27-1,0 26 48,0 0-63,-40 27 16,-26 0-1,-66 26-15,-93 53 16,-80 0-16,-12 26 15,-14-26-15,80-13 16,251-66-16,0-27 16,13-13 93,0 0-109,67 0 16,158-26-16,172-67 15,79-13-15,54 27 16,-133 13-16,-93 39 16,-65 27-16,-239 0 15,0 0 16,-13 27-31,-66 52 16,-66 27-16,13 0 16,0-67-16,52-12 15,-65 13-15,-132 52 16,12-12-16,-39 12 16,0-12-16,40-28 15,211-12-15,27-40 16,39 0 31,27-13-47,0-14 15,66-12-15,106-54 16,66 14-16,27-14 16,39 40-16,26 27 15,-25-14-15,-54 40 16,-13 0-16,-79 0 15,-199 0-15,0 27 32,-13-14-17,-26 13-15,-80 40 16,40-39-16,-14-14 16,-65 14-16,-107 39 15,-65-13-15,-40 0 16,-40 13-16,40 0 15,79-40 1,251-26-16,67-13 31,-13 13-15,39-26-16,53-54 16,106 1-16,66-40 15,79 0-15,133-27 16,79-13-16,-13 14 15,-14 26-15,-131 26 16,-67 27 0,-106 40-16,-238 26 0,-39 39 62,13-25-62,-40 12 16,0-13-16,-93 40 15,-105 0-15,-93 0 16,-159-13-16,-224-1 16,-146 1-16,79-40 15,119-26-15,120-80 16,65 0-16,159-13 16,146-27-16,53-12 15,53-1-15,26 40 16,26 13-16,27 27 15,0-1-15,13 1 16,27 13-16,0-14 16,-1 54-1,14-14-15,-39 27 0,25 13 16,67 0-16,-53-13 16,-13 13-16,39-53 15,0 40-15,-12 13 16,12-27-1,27 14-15,13-14 16,0 1-16,-26-40 16,-67 66-16,67-66 15,-54 52-15,-25 14 16,-1 0-16,13 0 16,14 0-16,13 0 15,39-66-15,-39 40 16,27 13-16,39-14 15,26-26 1,-105 53-16,13 0 0,0 0 16,-27 0-1,-12 0-15,38 0 16,1 0-16,27 0 16,-27 0-16,26 0 15,0 0-15,27 0 16,-66 0-16,-14 0 15,-12 0-15,-67 27 110,26-27-110,-65 39 15,12 1-15,1-13 16,-40-14-16,53 13 16,-40 14-16,-53 13 15,-26 0-15,13-27 16,13 27-16,40-26 16,106-14-16,0-13 15,-40 13-15,0 14 16,0-14-16,13-13 15,-13 13-15,-66 80 16,53-54-16,13 27 16,-53 67-16,40-41 15,-13 27-15,13-26 16,0 0-16,-1-1 16,1-39-16,0 40 15,-66 13-15,39-14 16,27 1-16,-13-1 15,26-25-15,-13-15 16,26-12-16,-13 26 16,40-53-16,-14 1 15,1 25 1,13-25 0,-27-14-1,27 0 1,-1 13-16,-12 0 15,0 27 1,-14-27 0,40 13-16,-13-12 15,-14 12-15,14-13 16,13 40 0,-40 13-16,14-39 0,13 13 15,-1-1 1,14-25-16,-26-1 15,13 0 1,-1 0-16,1 14 16,-13-14-16,-40 40 15,26-27-15,27-13 16,-1 1-16,-25-1 16,26 0-16,-1 14 15,1-27-15,0 13 16,0 13-16,-14-12 15,14-1-15,0 13 16,13-13 93,26-13-93,54-13-16,-28 13 16,1-13-16,93-13 15,105-1-15,133 1 16,39 26-16,159 0 16,67 0-16,12-40 15,14 0-15,-80 1 16,-145 12-16,-133-13 15,-303 40-15,12-26 16,-26 13-16,-26 13 78,-14 0-78,-26 0 16,-14 0-16,27 0 15,-26 0-15,0 0 16,-27 26-16,-79 1 16,-1-1-16,-25 1 15,26-27-15,52 0 16,107 0-16,13 0 16,-1 0-16,-12 0 15,13 0 1,-27 0-1,27 0-15,-14 0 0,1 0 16,92 0 78,40 0-94,-93 0 15,40 0-15,-27 0 16,-12 0-16,-28 0 63,-91 0-63,25 0 15,27 0-15,-53 0 16,-105 0-16,-107 0 15,-39 0-15,-27 0 16,-39 0-16,-13 0 16,52 0-16,66 0 15,305 0-15,0-27 16,0 27 234,-27 0-234,14 0-1,-14 0-15,13 0 16,-39 0-16,53 0 15,-13 0-15,12 0 16,-25 0-16,-14 0 16,39 0-1,1 0-15,0 0 16,-27 0-16,14 0 16,-1 0-16,14 0 15,0 0-15,0 0 16,79 0 46,0 0-46,-13 0-16,0 0 16,26 0-16,27 0 15,40 0-15,105 0 16,66 0-16,27 0 15,80 0-15,92 0 16,-14 0-16,80 0 16,1 0-16,-15 0 15,-52 0-15,-79 0 16,-53 0-16,-40 0 16,-27 0-16,-66 0 15,-79 0 1,-132 0-16,-27 0 0,0 0 15,-13-13 251,-39 0-250,-41-14-16,-39-39 15,66 66-15,-13-26 16,-66 12-16,-146 14 16,-105 0-16,-160 0 15,-251 0-15,14 0 16,118 0-16,160 0 15,475 0-15,1 0 32,39 27-32,0-27 15,0 0-15,40 0 16,0 0-16,27 0 16,-27 0-16,13 0 15,40 0-15,66 0 16,105 0-16,81 0 15,78-13-15,14-27 16,13 13-16,-66-39 16,13 13-16,-53-13 15,-39 40-15,-67-1 16,-66 1-16,-198 13 47,0-1-16,-40 14-15,0-26-16,0 26 15,-79 0-15,-120 0 0,-65 0 16,-27 0 0,-13 0-16,39 0 15,305 0-15,53-40 31,52 1-15,27-28-16,67-12 16,78-14-16,54-26 15,12 0-15,-12 40 16,-27-14-16,-251 93 16,-93 0 30,0 0-46,-27 0 16,-52 0-16,-159 14 16,-26 52-16,-80-13 15,-80 13-15,-39-27 16,53-12-16,119 13 16,93-40-16,66 0 15,53 0-15,132-40 31,0-13-31,0 0 16,-27-13-16,14-13 16,-14 39-16,14 13 15,13 1-15,-13-14 16,-13 1-16</inkml:trace>
</inkml:ink>
</file>

<file path=ppt/ink/ink10.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7:47.0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7184 7369 0,'-13'0'31,"-1"0"-15,-12 0-1,13 13 48,13 0-48,13 14 1,0-14-16,-13 40 16,40-14-16,-27-25 15,-13-1-15,26 13 16,14 27-16,-27-40 16,1 1-16,-41-14 140,-26 0-140,27 0 16,-14 0-16,0 0 15,-13 0-15,40 0 16,-26 0-16,12 0 16,14 0-16,-14 0 15,54 0 63</inkml:trace>
</inkml:ink>
</file>

<file path=ppt/ink/ink11.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7:49.2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19553 5741 0,'-13'0'109,"13"27"-77,13-14-1,-13 14-31,0 12 15,0-25-15,13 12 16,-13 14-16,0-27 16,0 40-16,0-27 15,0 14-15,0 0 16,0 13-16,0-40 16,0 40-1,0 26-15,0-26 0,0 0 16,0 26-1,0-13-15,0 40 0,0-26 16,0 12 0,0-26-16,0-52 15,0 12-15,0 40 16,0-53-16,0 14 16,0 13-16,0 39 15,0-53-15,0 41 16,0-41-16,0 27 15,0-13-15,-26-1 16,26-25-16,0 38 16,0-38-16,0-1 15,0 13 1,0 1-16,0-14 16,0 0-16,0 1 15,-13 38-15,13-38 16,0-1-16,0 27 15,0 39-15,0-53 16,0 27-16,0-13 16,0 13-16,0 0 15,0-27-15,0 1 16,0 12-16,0-12 16,0-14-16,0 27 15,0-27-15,0 14 16,0-14-16,-40 66 15,27-66-15,13 27 16,0-13-16,0 25 16,-14-12-16,1-27 15,13 1 1,-26 12 0,-1-26 155,14 0-155</inkml:trace>
</inkml:ink>
</file>

<file path=ppt/ink/ink12.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7:50.0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18892 6654 0,'0'14'47,"0"25"-31,0 1-1,0-27-15,0 40 16,0 0-16,-14 13 15,14 13-15,0-52 16,0 26-16,0-13 16,0 12-16,0-38 15,-13 12-15,0-26 78,-27-13-62,27 13-16,13-53 16,0 27-16</inkml:trace>
</inkml:ink>
</file>

<file path=ppt/ink/ink13.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7:50.7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18799 6429 0,'0'-26'31,"13"26"-16,14 0 17,-1 13-32,14 0 31,-27 1-31,40 25 16,-40-25-1,0-14 1,1 0-1,-1 0 17,13 0-1,1 0-15,-14 0-16,0 0 15,0 0 1,1 0-16,12 0 47,-13 0-16</inkml:trace>
</inkml:ink>
</file>

<file path=ppt/ink/ink14.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7:52.0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19024 7289 0,'0'14'110,"-3916"25"-110,7832-26 15,-3916 14-15,0-14 16,0 0 0,0 14-16,26-14 31,-12-13-31,-1 26 16,-13-12-16,13-14 46,13 0-30,-12 0 0,-1 0 15,0 0-15,0 0-1,1-14 1,-1 1-1,13 13 110,-12-13-93,-1 0-17,0 0 17,0 13-1,0-14 0</inkml:trace>
</inkml:ink>
</file>

<file path=ppt/ink/ink15.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00.2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8837 5940 0,'0'-13'62,"14"13"-30,-1 13 14,0-13-14,0 13-17,1 14 17,25-14-17,-26-13-15,1 13 47,-1 0-16,0 1-15,14 25 0,-27-26-1,0 1-15,0 12 16,13 1-1,-13-14-15,13 0 16,-13 40 0,13-40-1,-13 0-15,0 14 16,0-14-16,0 14 16,14-14-1,-1 40-15,13 0 16,-26-40-16,0 27 15,0-27-15,0 0 16,0 0-16,13 40 16,-13-40-16,0 1 15,0 25-15,27-12 16,-27-14-16,0 13 16,0 1-16,13 26 15,-13-27-15,0 1 16,0-14-16,0 40 15,0-40-15,0 27 16,0-27-16,13 13 16,-13-12-16,14-1 15,-14 40-15,0-40 16,0 27-16,39-27 16,-25-13-1,-14 40-15,0-27 0,0 13 16,0 14-16,0-27 15,0 14 1,0 12-16,0-25 0,0 12 16,0 1-1,0-1-15,0-13 16,0 27-16,0-27 16,0 0-16,0 40 15,0-39 1,0-1-16,0 0 15,0 0-15,0 0 16,0 27-16,0-27 16,0 14-16,0 13 15,0-14 1,0 0-16,0-12 16,0 12-1,0 14-15,0-14 16,0-12-16,0 12 15,0-13-15,0 0 16,0 1-16,0 12 16,0-13-16,-14 14 15,14-14-15,-13 0 16,13 14 0,-26 39-16,12-53 15,1 0 16,13 1-15,0-1-16,-13 0 16,0 13-1,-1-12 32,-12 12-16,26-13-31,-13-13 79,0 14-79,-1-14 46,1 0-30,0 26 0,-27-26-1,27 13 1,0-13 0</inkml:trace>
</inkml:ink>
</file>

<file path=ppt/ink/ink16.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01.6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9843 6350 0,'0'40'110,"0"-27"-95,0 13-15,0 1 16,0 13-16,0 26 16,0 13-16,0 0 15,0-26 1,0 27-16,0 26 16,26-54-16,40 41 15,-39-80-15,-14 27 16,27-27-16,-27 0 94,-13 1-79,-13 25 1,-14 1-16,-12-40 31,-1 13-31,66-66 125</inkml:trace>
</inkml:ink>
</file>

<file path=ppt/ink/ink17.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02.2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11020 6959 0,'0'13'62,"0"0"-46,0 66-1,0-26-15,0-26 16,0 39-16,0-40 16,0 14-16,0-13 15,0 39-15,0-40 16,0-13-16,0 1 15,0 25-15,0-26 16,0 1 0,0-28 93</inkml:trace>
</inkml:ink>
</file>

<file path=ppt/ink/ink18.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02.8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11338 7038 0,'13'0'0,"-13"13"31,0 0-15,0 27-16,0-13 15,0-1-15,0 14 16,0-1-16,0-12 15,0 39-15,0-13 16,0-13-16,0 12 16,0 28-16,0-54 15,0 1-15,26-14 16</inkml:trace>
</inkml:ink>
</file>

<file path=ppt/ink/ink19.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03.9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9380 5318 0,'13'0'109,"14"0"-93,-1 0 0,0 0-16,-12 13 15</inkml:trace>
</inkml:ink>
</file>

<file path=ppt/ink/ink2.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0:27.4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13256 26 0,'0'-13'16,"0"0"140,-13 13-140,-27 0-1,27 0-15,-14 0 16,14 0-16</inkml:trace>
</inkml:ink>
</file>

<file path=ppt/ink/ink20.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05.0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7700 4921 0,'13'0'31,"27"13"-31,-27-13 16,13 14-16,-12-14 16,12 0-16,-13 0 15,0 0 1,14 0-16,13 0 16,-27 0-16,13 0 15,14 26-15,0-26 16,-14 13-16,1 1 15,-1-14-15,27 0 16,-13 0-16,13 26 16,-40-26-16,26 13 15,-25-13-15,25 27 16,-25-14-16,-1-13 16,0 0-16,0 0 93</inkml:trace>
</inkml:ink>
</file>

<file path=ppt/ink/ink21.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05.7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8441 4789 0,'26'-13'16,"-13"13"-16,0 13 15,27 0-15,-13 14 16,-1-14-16,-13 0 16,14 27-16,12 13 15,-25-40-15,25 27 16,-25-27-16,-14 0 16,13 0-16,0 1 15,-13-1-15,0 26 94,0-25-94,0-1 16,0 0-16,0 0 15,0 14-15,0-14 16,-13 0-16,0 1 31</inkml:trace>
</inkml:ink>
</file>

<file path=ppt/ink/ink22.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19.0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18627 5464 0,'0'13'47,"-13"27"0,13-27-47,-13 0 16,-1 0-1,1-13 16,-27 13-15,27-13-16,0 27 16,0-14-1,-27 0 17,27-13-32,0 14 15,-1 25-15,1-25 16,0-1-16,-14 0 15,14 0-15,0 0 16,0 1 0,0 12-1,13 1 1,0-14 0,-14 27-16,14-27 15,-26 0-15,-1 13 16,27 1-16,-13 39 15,-13-53-15,12 1 16,14-1-16,0 26 16,0-12-1,-39 13-15,26-27 16,13 26-16,0-25 16,0-1-16,-14 40 15,14-40 1,0 14-16,0-1 15,0 0-15,0 54 16,0-67-16,0 53 16,0 14-16,0-41 15,0 14-15,0 27 16,0-41-16,0-12 16,-3916 12-16,7832 14 15,-3916-39-15,0 25 16,0-26-16,0 14 15,0-14-15,0 40 16,0-40-16,0 1 16,0 38-1,0-12 1,0-13-16,0 12 16,0-25-16,0 12 15,0-13-15,0 40 16,0-40-16,0 27 15,0-27-15,0 14 16,0-1-16,0-13 16,0 27-1,0-13-15,0-14 16,0 0-16,0 0 16,14 0-16,-14 1 15,26 25-15,27 1 16,-53-27-16,0 1 15,40 25-15,-40-26 16,13 14 0,-13-14-16,0 14 0,0-1 15,13 14-15,-13-27 16,27 53 0,-14 0-16,-13-53 15,0 40 1,0-39-16,13-1 15,-13 0-15,0 0 16,13 1 0,0-1-1,-13 13-15,0-13 16,40 40 0,-27-39-16,-13-1 15,0 0-15,14 0 16,-1 1 62,-13-1 141</inkml:trace>
</inkml:ink>
</file>

<file path=ppt/ink/ink23.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28.5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8202 6218 0,'-13'0'594,"13"13"-516</inkml:trace>
</inkml:ink>
</file>

<file path=ppt/ink/ink24.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30.9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8679 6191 0,'13'0'281,"0"13"-109,14-13-125,-14 14-1</inkml:trace>
</inkml:ink>
</file>

<file path=ppt/ink/ink25.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33.5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8771 6244 0,'14'0'140,"25"0"-124,-26 0 0,14 0-16,-14 0 15,27 0-15,-27 0 16,0 0-16,53 0 15,-13 0-15,13 0 16,40 0-16,-79 0 16,12 0-16,1 0 15,-13 0-15,-14 0 16,0-13-16,14 13 16,-14 0-16,13 0 15,14 0 1,13 0-16,0 0 15,-40 0-15,0 0 16,14 0-16,-14 0 16,40-13-16,-40 13 15,13 0-15,54 0 16,-67 0-16,27 0 16,13 0-16,0 0 15,-40 0-15,27 0 16,39 0-16,-53 0 15,1 0-15,12 0 16,28 0-16,-14-27 16,-40 27-16,53 0 15,0 0-15,-13 0 16,26 0-16,-26 0 16,27 0-16,-41 0 15,-12 0-15,39 0 16,-53 0-16,0 0 15,1 0 1,12 0 15,1 0-31,39 0 16,-40 0-16,1 0 16,-14 0-16,13-13 15,-12 13-15,-1 0 156,13 0-140,-13 0-16,1 0 16,-1 0-1,0 0 48,27 0-48,-27 0-15,14 0 16,-14 0-16,0 0 16,13 0-16,-12 0 31,-1 0 0,0 0 0,0 0-15,1 0 15,-1 13-31,0-13 32,13 0-1,-12 0 156,-1 0-77,0 13-79,0-13 0,1 27-31,25-27 63,-25 0-63</inkml:trace>
</inkml:ink>
</file>

<file path=ppt/ink/ink26.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35.3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8970 8811 0,'-14'13'79,"41"-13"-33,13 0-46,-1 0 16,-12 0-16,26 0 16,53 0-16,-40 0 15,-40 0-15,14 0 16,39 0-16,-52 0 16,52 0-16,0 0 15,1 0-15,-27 0 16,26 0-16,27 0 15,13 0-15,-66 0 16,26 0-16,27 0 16,-27 0-16,1 0 15,-1 0-15,-52 0 16,-1 0-16,-13 13 16,40-13 46,-26 0-62,12 0 16,-12 0-16,-14 0 15,27 0-15,-27 0 16,13 0-16,-12 0 16,39 0-16,13 0 15,40 0 1,-27 0-16,-26 0 0,26 0 15,1 0-15,-27 0 16,-14 0-16,14 0 16,-40 0-16,1 0 15,-1 0-15,0 0 16,14 0 0,-1 0-1,14 0-15,-27 0 16,0 0-16,0 0 15,1 0 17,25 0-17,-25 0 1</inkml:trace>
</inkml:ink>
</file>

<file path=ppt/ink/ink27.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38.0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15148 6099 0,'53'0'62,"-27"13"-46,40 27-16,-13-27 16,27-13-16,-1 26 15,40-13-15,-40 14 16,1-1-16,-41-26 16,-12 0-16,13 0 15,12 0-15,-38 0 16,25 0-1,-25 0 1,-1 0-16,0 0 0,0 0 16,14 0-1,-1 0-15,-13 0 16,27 0 0,-27 0-16,1 0 15,39 0 1,-40 0-16,0 0 15,40 0-15,-40 0 16,0 0 0,14 0-1,13 0 1,-1 0-16,-12 0 16,26 0-16,-14 0 15,1 0-15,13 0 16,-40 0-16,14 0 15,52 0-15,0 0 16,-39 0 0,0 14-16,-27-14 15,0 0 63,0 0-62,1 0 0,-1 0-1,0 0 1,14 0-16,-14 0 16,0 0-16,40 0 15,-27 0-15,14 0 16,-27 0-16,14 0 15,-1 0-15,1 0 16,-1 0-16,1 0 16,25-27-16,-38 27 15,-1 0-15</inkml:trace>
</inkml:ink>
</file>

<file path=ppt/ink/ink28.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8:39.4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15240 8969 0,'27'0'94,"39"-26"-94,13 13 15,-26-14-15,13 14 16,40-13-16,-26 12 16,-1 14-16,27 0 15,0 0-15,-1 0 16,15 0-16,-15 0 16,-25 0-16,-67 0 15,13 0-15,14 0 16,-27 0-16,1 0 15,-1 0-15,26 0 16,-25 0-16,-1 0 16,0 14 46,27-1-46,-27-13-16,40 0 47,-27 0-47,14 0 15,40 0-15,-54 0 16,80 0-16,-27 0 16,-39 0-16,-27 0 15,0 0-15,1 0 16,-1 0-1,13 0 1,-13 0 0,1 0-1</inkml:trace>
</inkml:ink>
</file>

<file path=ppt/ink/ink29.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9:14.2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15029 6072 0,'0'0'0,"13"-13"31,0 13 48,0 0-79,14 0 15,-14 0 1,40 0 15,-40 0-31,0 0 31,14 0-15,-14 0-16,14 0 16,-1 0-1,-13 0-15,27 0 16,-27 0-1,0 0-15,14 0 16,26 0-16,26 0 16,-13 0-16,-39 0 15,12 0-15,-25 0 16,12 0-16,1 0 16,-1 0-1,-13 0-15,1 0 0,38 0 31,-38 0-31,25 0 16,-25 0-16,-1 0 16,13 0 15,14 0-31,-14 0 16,1 0-16,-1 0 15,-12 0-15,-1 0 16,26 0-16,-25 0 31,-1 13-15,0 0-16,0-13 15,27 0-15,0 67 16,13-54-16,-14 13 16,-25-26-16,-1 13 15,0-13-15,40 14 16,-40-14-16,0 0 15,14 13 1,-14 0 0,0 27-1,-13-27-15,40 27 16,-27-27-16,0 0 16,1 0-1,-1 1-15,0 25 16,-13-25-16,27 12 15,-14-13-15,0 27 16,0 13-16,27 13 16,0-13-16,-14-13 15,-13-27-15,1 40 16,-1-40-16,-13 0 16,26 0-1,-12 14-15,-1-1 16,0-12-16,0 25 15,-13-25 1,13-1-16,-13 0 47,27 0-31,-14 0-1,0 14 48,14-14-63,-1 0 31,-12 14-15,-14-1-16,0-12 15,13 12-15,0 14 16,-13-27-16,26 0 15,-26 40-15,0-40 16,14 1-16,-14-1 16,0 13-16,0-13 15,0 40-15,13-26 16,-13-14-16,0 13 16,0 1-1,0-14-15,0 53 16,0-39-16,0 12 15,0 1-15,0 40 16,0-41-16,0-12 16,0 39-16,-13-53 15,-14 0-15,14 1 16,0 12 0,-27 0-16,27-12 15,0 12 1,-14 14-1,14-27-15,-14 13 16,14-12-16,-40 12 16,40-13-16,-13 27 15,26-27 1,-27 1-16,14 12 0,0-13 16,-27 0-16,0 1 15,27-1-15,-13 13 16,12-26-16,-12 27 15,13-14-15,-14 14 16,14-14 0,-13 0-16,12 0 15,1 0-15,-13 1 32,-1-14-17,1 0-15,13 0 16,-27 39-16,27-39 15,-1 14-15,1-14 16,-13 0 0,-14 0-16,27 0 15,-14 0 1,14 0-16,-27 0 16,14 0-16,-1 0 15,1 0-15,13 0 16,0 0-16,-1 0 15,-25 0-15,25-14 16,1 14 0,0 0-1,-27-39-15,27 25 16,0 1 0,-27 0-1,27-13-15,-14-27 16,1 39-16,13 1 15,-14-13-15,14 12 16,13-12 0,-40-27-16,27 0 15,13 40-15,-40-40 16,27 40-16,-13-67 16,13 54-16,-1-14 15,-25 1-15,-1-14 16,27 26-16,-14-39 15,14 53-15,0-40 16,13 40-16,-13-27 16,-14 14-1,14-54-15,13 54 0,-40-27 16,40 40-16,0-1 16,-13 1-16,13-13 15,-13-14-15,13 27 31,-14 0-31,-12-1 16,26-12-16,0 13 16,-13-14-16,13 14 15,-27-14-15,1 1 16,26 0 0,-13-1-16,13 14 15,0-27-15,-14 27 16,14-14-16,0 14 15,-13 0-15,13-27 16,0-13-16,0 40 16,0-27-16,0 14 15,0 13-15,0-67 16,0 54-16,-3916 13 16,7832-40-1,-3916 40-15,0-40 0,0 13 16,0 27-1,0-14-15,0-12 16,0 12-16,0 1 16,0 12-1</inkml:trace>
</inkml:ink>
</file>

<file path=ppt/ink/ink3.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0:28.3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11166 66 0,'-13'-13'125,"-1"0"-109,1-1-1,-40-12-15,-13 26 16,13 0-16,-13 0 16,13 0-16,13 0 15,-13 0-15,27 0 16,79 0 15,66 0-15</inkml:trace>
</inkml:ink>
</file>

<file path=ppt/ink/ink30.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0:11.9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23085 13348 0,'27'13'0,"-27"27"16,0-27-16,-14 1 15,-12-1-15,13 13 16,0-12 0,-40 12-1,13 0-15,27-26 16,-1 0-16,-25 0 16,-14 0-16,13 0 15,27 0-15,-40 0 16,-26 0-16,26 0 15,40 0-15,-80 0 16,40 0 0,-26 0-16,26 0 0,-13 0 15,13 0 1,0 0-16,40 0 16,-27 0-16,-40 0 15,28 0-15,12 0 16,-66 0-16,0 0 15,53 0-15,0-13 16,14 0-16,-1 13 16,-13-40-16,13 14 15,1 26-15,-41-53 16,14 13-16,13 1 16,14-1-16,-28-26 15,14 26-15,14-13 16,-1 27-16,0-27 15,14 26-15,-14 14 16,27 0-16,-13 0 16,12-1-16,1 1 15,-13-27 1,-14-26-16,40 53 16,-26-40-16,12 27 15,1-14-15,13 27 16,0 0-1,0-1-15,0-25 32,0 25-32,0-39 15,13 40-15,53-26 16,-52 25-16,25-25 16,-25 39-16,39-53 15,-1 40-15,1 13 16,53 0-16,-40 0 15,-52 0-15,12 0 16,-13 0 0,0 0-16,14 0 15,-14 0 1,14 0 0,-14 0-16,66 0 15,-26 0-15,0 26 16,13-26-16,-13 13 15,-13-13-15,-14 0 16,14 0-16,-27 0 16,14 0-16,12 13 15,-25-13-15,25 27 16,14-14-16,-13-13 16,66 27-16,-80-27 15,14 13 1,-27-13-16,0 0 15,1 13-15,12 27 32,-13-27-32,0 13 15,-13 1-15,53 26 16,-13 0-16,-27-40 16,0 0-16,14 0 15,-27 14 1,13-14-1,-13 0-15,13 40 16,-13-26-16,0 12 16,0-12-16,0 13 15,0-27-15,0 0 16,14 0-16,-14 14 109,0-14-93,0 0 31,0 0-47,0 14 15,0-1 1,0-13-16</inkml:trace>
</inkml:ink>
</file>

<file path=ppt/ink/ink31.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0:19.2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15862 2910 0,'-26'0'203,"12"0"-188,-38 0-15,-1 0 16,13 0-16,13 0 16,-12 0 405,26 0-421,13 14 16,0-1 359,0 0-359,-40 93-16,13-53 15,27 26 1,-13-13-16,13-39 16,-13 13-16,13 39 15,0-26-15,0 39 16,0-52-1,0 39-15,0-65 16,13 39-16,27-14 16,-27-25-16,0 38 15,14-38-15,-1-1 16,14 0-16,-27 14 16,0-27-16,1 0 15,25 0-15</inkml:trace>
</inkml:ink>
</file>

<file path=ppt/ink/ink32.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0:22.0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16775 2540 0,'-53'0'313,"40"0"-313,-53 0 16,-40 0-16,26 0 15,-12 0 1,65 0-16,-12 26 15,25-26-15,1 0 16,-26 14-16,25 25 16,1-25-16,-40-1 15,40 0-15,13 0 16,-40 27-16,1 13 16,39-27-16,0-12 15,0 12 1,0-13-1,-14 27 1,14-27-16,-13 14 0,0-1 16,-27 1-1,27-14-15,0-13 16,-1 13-16,1-13 16,-13 13-16,-40-13 15,13 40-15,-40 13 16,14-40-16,26 14 15,-27-14-15,-12 13 16,12-13-16,-39 40 16,14-26-16,-14-14 15,39 14-15,40-14 16,27-13-16,0 0 16,0 0-1,-14 0-15,14 0 16,-13 0-16,-54 0 15,1 0-15,13 26 16,39-13-16,-39 27 16,40-40-16,-14 0 15,27 13-15,0 27 16,13-27-16,-14 1 16,-12-1-16,26 0 15,-13 40-15,-27-13 16,40-27-16,-13 40 15,13 0-15,-14 13 16,-12-27-16,26 28 16,0-1-16,0-53 15,0 13 126,0-12-125,0 39-16,0-40 15,0 13-15,0-12 16,26 12-16,-26-13 15,0 0-15,14 67 16,-14-67-16,39 40 16,-39-40-16,0 0 31,14 27 16,-14-27-47,26 14 15,14-1-15,-1-13 16,-25 1-16,12 12 16,1-13-16,-14 14 15,0-14-15,0-13 16,27 27 0,-27-27-16,14 26 15,-14-13-15,40 14 16,-40-14-16,27 13 15,-1 1-15,-25-14 16,-1-13 0,93 40-1,-80-40-15,-13 13 16,1-13-16,52 13 16,-27 0-16,-25 27 15,-1-40-15,13 0 16,-12 0 15,52 40-15,-53-27-16,27 0 15,39 14-15,-39-14 16,-14-13-16,14 26 16,39 14-16,-39-27 15,26 14-15,-39-14 16,39-13-16,-13 40 15,26-27 1,-39-13-16,-14 0 0,40 40 16,-13-40-16,-13 0 15,-27 0-15,14 0 16,12 26 0,14-26-16,-40 0 15,1 0-15,12 0 16,1 0-16,12 0 15,14 0-15,-40 0 16,14 0-16,52 0 16,-13 0-16,-39-13 15,39 0-15,-13-1 16,-13-12-16,39 13 16,-39 13-16,13-40 15,-1 14-15,-12-14 16,53-40-1,-1 28-15,-39 38 16,13-78-16,-52 92 16,-1-13-1,27-1-15,-27-25 16,-13-41-16,26 1 16,-26-27-16,0 27 15,0-1-15,-13 14 16,0 13-16,-14-26 15,14-1-15,-13 1 16,-27-53-16,53 105 16,-14-52-16,-52-14 15,40 54-15,13-14 16,-27-40-16,-13 14 16,40-40-16,-53 53 15,52 52-15,-38-52 16,-15 26-16,14-26 15,14 27-15,12-1 16,14 40-16,0-13 16,0 0-16,-27-1 31,27 14-31,-1-13 16,1 13-1,0-13 16,0 13-15,-40 0-16,40-27 16,-40 14-16,13 13 15,-13 0-15,40-40 16,-27 40-16,27 0 16</inkml:trace>
</inkml:ink>
</file>

<file path=ppt/ink/ink33.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1:07.8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12886 5662 0,'26'-40'140,"-26"27"-140,13 0 16,0 13-1,14 0 1,13-13-16,-27-1 16,0 14-16,27-26 15,-27 26-15,13 0 16,-12 0-16,65-13 16,-52 13-16,12 0 15,-26-13-15,1 13 16,39 0-1,-40-14-15,26 14 0,-25 0 16,39 0-16,-40 0 16,13 0-1,-12 0-15,38-39 16,1 39 0,14 0-16,12 0 15,27-14-15,-27 14 16,-26 0-16,0 0 15,13 0-15,13-26 16,1 26-16,26 0 16,-27 0-16,0-26 15,1 26-15,26-14 16,-27 14-16,-26 0 16,-27 0-16,14-13 15,-13 13-15,39 0 31,-40 0-31,40 0 16,-39-26-16,-1 26 16,14 0-16,26-14 15,-13 14-15,-13-39 16,-14 39-16,14 0 16,13 0-16,26 0 15,0-27-15,-39 14 16,66-13-16,-66 26 15,13 0-15,52-14 16,-38 14-16,-15 0 16,54-26-16,-26-1 15,39 27-15,-40 0 16,0-53-16,-39 53 16,40 0-16,-28-26 15,-12 26-15,-13-13 16,-1 13-16,-13 0 15,14-27-15,-14 27 16,40 0 0,13-13-16,-39 13 15,12 0-15,-26 0 16,14 0-16,-14 0 31,27 0-15,-27 0-16,40 0 15,-40 0-15,0 0 16,40 0-16,-26 0 16,-1 0-1,14 0-15,26 0 0,-53 0 16,14 0-16,52 0 16,-66 0-16,27 0 15,-13 0 1,12 0-16,-26 0 15,27 13-15,-13 27 16,12-14-16,1-12 16,-14-14-16,41 13 15,-54 13-15,13-12 16,14 25-16,-27-25 16,14 12-16,-27-13 15,13-13-15,0 27 16,14-14-16,12 27 15,1-27 1,-27 0-16,40 0 16,-40 27-16,14-27 15,-1 14 32,-13-27-47,-13 13 16,0 0-16,14 0 15,-14 1-15,26-1 16,-13 26 0,1 1-16,12-13 15,-3929-14-15,7819 27 16,-3903 12-16,-13-38 16,40 39-16,-40-40 15,0 40-15,13-40 16,-13 27-16,0 13 15,0 0-15,0 26 16,0 27-16,0-40 16,0-13-16,0 0 15,14 13-15,-14 13 16,0-52-16,0 12 16,0 14-16,0-26 15,0 39-15,0 13 16,0-52-16,0-14 15,0 40-15,0 26 16,0-66-16,0 27 16,0 13-16,0 0 15,-14-13-15,14-1 16,-26 41-16,13-41 16,-14 14-16,27-13 15,-13 13-15,0-40 16,13 27-16,-27-27 15,14 14 1,0 12 0,-27 1-16,27-27 15,0 0-15,-14 27 16,14-27-16,-40 40 16,40-40-16,0 1 15,-1-1 1,-25 0-1,26 14 1,-1-14-16,-39 40 16,14-40-16,-14 27 15,13-27 1,0 13-16,1 27 16,12-26-16,-12-27 15,-1 26-15,0 1 16,27-27-16,-13 0 15,-54 39-15,40-39 16,-12 14-16,-41 38 16,53-38-16,-39 12 15,26-13-15,0 1 16,13-14-16,-13 26 16,14-26-16,-41 13 15,1 14-15,39-27 16,-13 0-16,-52 0 15,12 39-15,14-39 16,-27 0-16,53 27 16,-27-27-16,1 0 15,26 0-15,-13 0 16,-27 0-16,-26 0 16,14 0-16,-1 0 15,53 0-15,-27 0 16,-25 0-16,25 0 15,1 0-15,13 0 16,-14 0-16,1 0 16,0 0-16,-1 0 15,1 0-15,-1 0 16,1 0-16,26 0 16,27 0-16,-14-13 15,-3889 13-15,7805 0 47,-3889 0-47,0 0 16,-1 0-1,-25 0 1,25 0-16,-12 0 16,13 0-1,0 0-15,-1 0 16,-25 0-16,25 0 15,1 0-15,0 0 16,0 0-16,-14 0 16,1 0-16,-14 0 15,14 0-15,-14 0 16,27 0-16,-1 0 16,1 0-16,0 0 15,0 0-15,-27 0 16,27 0-1,-14 0-15,-52 0 16,66 0-16,-14 0 16</inkml:trace>
</inkml:ink>
</file>

<file path=ppt/ink/ink34.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1:29.4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14407 13004 0,'-27'-39'16,"14"25"-16,0 1 16,-27 0-1,27 13-15,0 0 47,0 0-31,-1 0-1,1 0 1,-27 0-16,-12 0 31,38 0-31,1 0 16,-27 0 15,27 0-15,-13 0-16,12 0 15,-25 13-15,26-13 16,-1 0-16,1 0 187,0 0-171,-14 0-16,1 13 16,-40 14-16,53-27 15,-40 13-15,0 27 16,40-27-16,-27 27 16,-13-1-16,13-39 15,-39 40-15,-14 26 16,27-26-16,13 0 15,14-27-15,25 13 16,-39 27-16,40-40 31,0 1-15,0-1 0,-27 40-16,0 53 15,14-80-15,13 1 16,13 52-16,-67 13 15,67-65-15,0 26 16,-39 13-16,-1 13 16,0-12-16,27 12 15,-13-39-15,12-14 16,14 80-16,-13-80 16,-13 1-16,26 12 15,0 14 1,-13 0-16,-1 13 0,-12 14 15,-1 26-15,14 13 16,-13 0 0,-1-40-16,14 1 15,13-1-15,0 0 16,0-39-16,0 39 16,0-26-16,27 0 15,-27 13-15,0-39 16,13 52-16,40 14 15,-40-40-15,27 66 16,-1-66-16,1-27 16,0 27-16,-1 13 15,1 14-15,26 12 16,-13 1 0,-40-14-16,27-39 15,-40-14-15,26 14 16,-12 13-16,-1-13 15,-13 39-15,26-26 16,-12 39-16,25-65 16,-39 13-16,27-1 15,-27-25-15,13 12 16,-13-13-16,0-66 94,0 40-94,0-40 15,13-53-15,14-13 16,-1 40-16,-13-40 16,14 13-16,-1-13 15,1 0-15,-14 13 16,13-39-16,1-14 15,-1 13-15,1-39 16,-27 13-16,0-13 16,0 158-16,0-52 15,13 13-15,-13 13 16,0-26-16,0-1 16,0 54-16,-13-40 15,-14-14-15,14 1 16,13 39-16,-26 14 15,26-40-15,0 52 16,-40-78-16,40 52 16,0 27-16,0-14 15,0 1-15,0-1 16,0 1 0,-13-14-16,13 27 15,0-13-15,-14 12 16,14 1 31</inkml:trace>
</inkml:ink>
</file>

<file path=ppt/ink/ink35.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1:32.0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16656 12581 0,'-13'0'156,"-1"0"-156,-12 13 16,13 0-16,-1 1 15,1 39 1,-26-14-16,25-26 16,-25 40-16,-1 14 15,27-54-15,-14 0 16,1-13-16,13 13 15,-1 0 1,1 1 0,-13 25-1,-1-25-15,14-1 16,0 27-16,-27-1 16,40-26-16,-53 40 15,40 0-15,-27-13 16,1 0-16,-1-1 15,27-25-15,13-1 32,-14 40-17,14-27 1,0 14-16,0 0 16,-26 12-16,26-12 15,0 40-15,0-14 16,0 0-16,0-13 15,0 26-15,0 27 16,0 0 0,0 0-16,0-40 15,0 13-15,0 53 16,0-26-16,13 40 16,14 13-16,-1-14 15,1 1-15,12-27 16,14-27-16,-40-12 15,27-1-15,13 14 16,-13-1-16,-1-12 16,14 12-16,-13 27 15,13-39-15,-13 12 16,-1 1 0,1-40-16,-14 13 15,14 13-15,0-26 16,-1 40-16,1-40 15,-27-40-15,27 27 16,-27-27-16,14 40 16,-1-40-16,27 27 15,0-27-15,0 27 16,40 26-16,-54-27 16,41-12-16,-27-14 15,26 14-15,40-14 16,0 13-16,0 1 15,-13-1-15,39-13 16,-52 14-16,13-1 16,13-12-16,-40 12 15,1-13-15,39 14 16,0 26-16,26-27 16,1 1-16,13 12 15,-14-12-15,1-1 16,12 1-16,-52-27 15,40 0-15,-1 0 16,-12 0-16,52-14 16,0-39-1,13-26-15,-12-27 16,39-39-16,-1-1 16,15 1-16,-15 12 15,1-39-15,-26 0 16,-40 14-16,-54-14 15,-25 26-15,-27-13 16,0 14-16,-27-14 16,1 14-16,-1-1 15,0 1 1,-12 26-16,12-1 0,-26 15 16,0 25-1,0 1-15,0 52 16,0-39-16,0-13 15,0 26-15,-13-26 16,-27-14-16,1-26 16,-14 0-16,0 0 15,13 0-15,-39 0 16,-1-40-16,14 40 16,-13-40-16,-27 0 15,-40 1-15,14-14 16,0 53-16,-27-27 15,0 14-15,1-1 16,-1 28-16,-40-1 16,14-13-16,53 53 15,92 26-15,-13 40 16,0-27-16,-13-12 16,-40-1-16,53 40 15,-39-26-15,12 12 16,1-12-16,-40-14 15,0 14-15,13-1 16,-13 14-16,40-13 16,-1-1-16,41 27 15,-41 0-15,54 0 16,-54 0-16,54 0 16,-14 0-16,-26 0 15,13 0-15,-26 0 16,39 0-16,-13 0 15,-26 0-15,-1 0 16,-25 13-16,25 14 16,1-14-16,-14 14 15,14-14 1,39 26-16,-39 1 0,39 0 16,-13 0-1,14-1-15,-1-26 16,-13 54-16,-40-1 15,54-27-15,-27 28 16,13-28-16,-14 1 16,15 13-16,-81 53 15,94-67-15,-1-25 16,-66 39-16,66-27 16,-39 27-16,39-27 15,27 1-15</inkml:trace>
</inkml:ink>
</file>

<file path=ppt/ink/ink36.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1:44.5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18918 5384 0,'0'-13'0,"0"0"15,0 0 1,-26-27 0,-1 27-16,14-1 15,-40 14 1,40 0-16,-53 0 15,52-13-15,-39 13 16,14 0-16,-14 0 16,0-26-16,13 26 15,14 0-15,-40 0 16,52 0-16,-12 0 16,-14 0-16,14 0 15,-40 0-15,13 0 16,0 0-16,13 0 15,14 0-15,12 0 16,-38 0-16,12 0 16,27 0-16,-14 0 15,-13 0-15,-39 13 16,39 27-16,1-27 16,-14-13-16,13 13 15,-13 14 1,0-27-16,-39 39 15,12 1-15,-39 13 16,0-27-16,0-12 16,40 12-16,-1 0 15,41-26-15,25 14 16,1 12-16,13-13 16,-13-13-16,0 14 15,-27 12 1,27-26-1,0 13-15,-40 1 16,-27 12-16,41-13 0,-14 53 16,13-52-1,0-14-15,27 13 16,0 0-16,0 0 16,-1-13-16,1 0 15,-26 27-15,-1-14 16,27 0-16,-14-13 15,14 0-15,0 40 16,-14-27-16,14 0 16,0 1 15,-14 25-15,1-25-16,13-1 15,-40 40-15,26-40 16,1 27-16,-14-1 15,0 1-15,40-14 16,-52 41-16,52-41 16,-14 0-16,1-12 31,-13 52-15,26-53-16,-14 27 15,14-27-15,-13 13 16,13 1-16,-26-1 15,12 14-15,14-27 16,-52 27-16,52-27 16,0 0-1,0 14 1,0-14-16,0 14 16,0-1-16,0 0 15,0 1 1,-14-14-16,1 0 0,13 14 15,0-14-15,0 27 16,0-27-16,0 13 16,0 14-1,-26 13 17,26-26-32,0 12 0,0 27 15,0-13-15,0-39 16,0-1-16,0 40 15,0 0-15,0-40 16,0 26-16,0 14 16,0 0-16,0-13 15,0 0 1,26 13-16,1-14 31,25 14-31,1 40 16,14 26-16,-28-79 15,1-1-15,52 54 16,-78-67-16,25 14 16,28 53-16,-1-27 15,-40-40-15,67 67 16,26-14-16,-27-66 16,27 67-16,1-14 15,-54-40-15,13-12 16,0 12-16,1 1 15,39 12-15,0 14 16,40 0-16,-14-13 16,54 52-16,-54-52 15,40 53-15,1-40 16,38-1-16,-12-25 16,40-1-16,-1-26 15,27 0 1,105 0-16,1-13 15,13-53 1,-66 13-16,-14 13 0,-39 14 16,13 0-1,-40-1-15,-39 1 16,0-1-16,-27 1 16,0-1-16,0-26 15,-26-26-15,-40 0 16,-79 52-16,-1-13 15,1 1-15,-40 25 16,13-65-16,27 26 16,26-66-16,-26 66 15,0-13-15,-1-13 16,14-40-16,-26-27 16,-1 1-16,-26-1 15,0-39-15,0 39 16,0-26-16,-40-13 15,-26-40-15,-13 0 16,-1 14-16,1-14 16,-40 26-16,79 173 15,-26-67-15,13 27 16,14 26-16,-1-12 16,-66 12-16,40 0 15,53 14-15,-27-1 16,27 27-16,-14-53 15,1 40 1,-1 0-16,-25-14 16,12 27-16,0-13 15,14-13-15,-54 26 16</inkml:trace>
</inkml:ink>
</file>

<file path=ppt/ink/ink37.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1:48.1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13110 5358 0,'-13'0'0,"0"0"15,0 0-15,0 0 16,-1 0 31,1 0-16,-13 0-15,-3930 0-1,7832 0-15,-3889 0 16,0 0-16,0 0 16,-14 0-16,14 0 15,0 0 16,-14 0-31,-13 0 0,1 0 16,12 13 0,-65 40-16,12-13 15,41-40-15,-41 39 16,41-25-16,-14-14 16,13 39-16,-26 1 15,39 0-15,-39-14 16,-13 14-16,26-40 15,-13 39-15,13-25 16,-13 25-16,26-12 16,27-27-16,-14 13 15,-39 0-15,53 1 16,-13 38 0,12-25-16,-39-1 15,27-12-15,-1 25 16,14-25-16,-26 38 15,39-38-15,-53 39 16,39-14-16,-12 14 31,-14-13-31,27 39 16,13-39-16,0-14 16,-26 41-16,26-54 15,-14 13-15,14 1 16,-13-1-16,13 14 15,0 13-15,0-40 16,0 13-16,0 41 16,0-41-16,0 14 15,-26 66-15,12-93 16,14 0 0,0 0-16,0 27 15,0-27-15,0 40 16,0-40-16,0 14 15,0 12-15,0 1 16,-13 40-16,13-54 16,0 27-16,0 26 15,0-13-15,0-39 16,0 39-16,0-40 16,-26 41-16,26-54 15,0 27-15,0-14 16,0-13-16,0 0 15,0 40-15,0-26 16,0 13 0,0-27-16,0 40 15,0 0-15,0-40 16,0 26-16,0 14 16,0 0-16,0-13 15,13 66-15,0-66 16,14 12-16,-27 1 15,13 14-15,13 12 16,-26-53-16,14 40 16,25 14-16,-39-40 15,0 12-15,40 15 16,-40-54 0,13 0-16,-13 14 15,66 12-15,-52 1 16,12 0-16,0-1 15,1-12-15,13 65 16,-27-65-16,27 12 16,-14 1-16,14 13 15,-27-26-15,40-1 16,-40-13-16,14 27 16,12 0-16,1-1 15,26 1-15,-13 13 16,79 79-1,-92-92-15,53 52 16,-41-52-16,28 0 16,39 0-16,-79-14 15,-1-26-15,-25 0 16,12 0-16,14 0 16,-27 0-16,13 0 15,14 0-15,13 0 16,-13 0-16,-14 0 15,40 0-15,14 0 16,-27 0-16,52 0 16,14-13-16,-39 0 15,26-14-15,13 1 16,-13 26-16,13-27 16,0 14-16,-14-14 15,15-25-15,12 12 16,-3969-13-16,7872-13 15,-3902-14-15,25 1 16,-12 0-16,13-27 16,39 26-16,-39-25 15,0 25-15,-133 41 16,0 12-16,41-65 16,-54 39-16,-13 13 15,0-39 1,13 65-16,14-39 0,-14 14 15,-13-14-15,0-27 16,0 1-16,0 53 16,0-80-16,0 26 15,0 14-15,0 13 16,0 0-16,0 40 16,0-40-1,0 14-15,0 25 16,0 1-1,0 0-15,0-27 16,0 14-16,0-14 16,-27 14-16,27-41 15,0-12-15,-53 39 16,53-13-16,-26-26 16,26 39-16,-13 14 15,-14-93-15,14 66 16,-13-53-16,12 27 15,-52-173 1,26 160-16,14 39 0,-14-26 16,27 39-16,-53-26 15,53 39-15,-27 1 16,-39-14-16,52 0 16,-12-39-16,25 39 15,-12 1-15,13-14 16,-14 0-16,-26-13 15,27 26-15,-14-39 16,0 12-16,27 41 16,-27-40-16,1 13 15,-1 13-15,27 1 16,-14-1 0,-26 0-16,40 27 0,-40-14 15,40 14-15,-27-26 0,1 25 0,26-12 16,-1 13-16,-12-14 15,-1 27-15,14-13 16,-40-13 15,40 26-31,0-14 32,0 14-17,-40-13 1,39 13-16,-25-13 15,25 13 1,1-13 0,0 13 15,0 0-15,0 0 30,-1-27-30</inkml:trace>
</inkml:ink>
</file>

<file path=ppt/ink/ink38.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2:11.7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13587 12978 0,'-14'-40'15,"1"27"-15,-26 0 16,-1-27-16,-13-26 16,-13 53-16,-14-27 15,14 13-15,-13-12 16,-80-14-16,14 26 16,-1-12-16,1 12 15,-14 1-15,53 26 16,80 0-16,-41 0 15,-38 0-15,52 0 16,-27 0-16,1 0 16,0 0-16,-27 0 15,-13 26-15,39 1 16,-12 12-16,12-12 16,1 13-16,-40-1 15,-13 14-15,-14 0 16,27 26-16,0-39 15,0 13-15,39-40 16,67 27 0,13-27-16,-13 0 15,0 40-15,-53 13 16,-14 54 0,67-81-16,-80 67 15,27-40-15,27 0 16,-1-13-16,0 13 15,27-52-15,0 39 16,13-27-16,0 27 16,-13 13-16,13-13 15,0 0-15,0 26 16,-27 40-16,27 14 16,-26 25-16,26-25 15,0 52-15,0-13 16,0-27-16,0 1 15,0-1 1,0 1-16,0-40 16,0 39-16,13 1 15,13-1-15,1 14 16,-1-13-16,14-1 16,13 14-16,0-40 15,13 0-15,-66-79 16,40 13-16,-40-40 15,26 0 48,40 53-47,53-66-16,-66 13 15,53 40-15,-40-39 16,-13-14-16,53 0 15,79 0-15,53 0 16,80 0-16,26 0 16,53 0-16,26 0 15,225 0-15,66 0 16,14 0 0,79-27-16,13-65 0,-145 12 15,-53 14-15,-265-27 16,-79 1-16,-53 12 15,-27 1-15,-79 0 16,0-14-16,13-13 16,1 0-16,-41-13 15,14-39-15,-13-41 16,-40 14-16,-40 66 62,-13 106-46,0-93-16,0 13 16,-53-26-16,-26-26 15,-27-54-15,-40 1 16,-12-1-16,-41 1 16,-39 26-16,-27 0 15,-26 0 1,-132 0-16,-159-13 0,-212-40 15,-172 93 1,-224-27-16,-40 66 16,-80 40-16,93 53 0,66 0 15,145 0 1,147 0-16,263 27 16,252-1-16,318-13 31,26 1-31</inkml:trace>
</inkml:ink>
</file>

<file path=ppt/ink/ink39.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2:17.7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10875 7210 0,'0'13'62,"0"27"-46,0-27-16,0 0 15,0 1-15,0-1 16,0 26 0,0-25-16,0-1 15,0 40 1,0 0-16,0 13 0,0 0 31,0 13-31,13 40 0,0-39 16,14 39-1,-27-66-15,0-27 16,0 54-16,0-41 16,39 1-16,-39 13 15,0-40-15,0-39 125,-26-40-125</inkml:trace>
</inkml:ink>
</file>

<file path=ppt/ink/ink4.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0:30.7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8017 5874 0,'-13'26'78,"13"1"-62,-13-27-16,0 13 16,-67 27-16,67-27 15,-40 13-15,0 40 16,13-52-16,-39 12 15,39-26-15,-13 0 16,1 0-16,-28 0 16,14 0-16,-13 0 15,52 0-15,-13 0 16,14 0 0,-14-26-16,-13 26 15,14-14-15,-1-12 16,-39 13-16,-14-40 15,67 53-15,-67-80 16,67 80-16,-41-39 16,14 12-16,-13-12 15,13-14-15,-39-27 16,-1 41-16,1-28 16,25 1-16,15 13 15,25 14-15,-26-27 16,53 13-16,-40-27 15,14-12-15,13 39 16,-14 0-16,27-13 16,0-14-16,0-25 15,0-1-15,0 0 16,0 26-16,0 1 16,0 0-16,0-1 15,0 67-15,27-40 16,-14 40-16,27-27 15,-27 27-15,0 0 16,0 13 0,1-13-16,25 13 31,-25 0-15,12 0-16,53 0 0,1 0 15,-27 0-15,66 26 16,-40-13-16,0 14 15,1-27-15,-1 26 16,-39-13-16,66 27 16,-40 0-16,-13-1 15,-40-25 1,27 12-16,-1 27 16,14-13-16,-13-1 15,-14 1-15,14 13 16,0 40-16,-27-40 15,-13 26-15,40 0 16,-14 40-16,27 0 16,-40-66-16,27 40 15,-13-14-15,-1 40 16,-26-13-16,13 13 16,14-13-16,-1 13 15,-26-39 1,0-1-16,0 0 15,0-26-15,0-13 16,0-27-16,0 40 16,0-26-16,0 12 15,0-12-15,0 39 16,0-40-16,0 14 16,0-14-16,0 41 15,0-54-15,0 53 16,0-53-16,0 0 15</inkml:trace>
</inkml:ink>
</file>

<file path=ppt/ink/ink40.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2:18.4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10888 7197 0,'26'0'47,"1"0"-47,13 0 16,26 26-16,-13-26 15,0 0-15,13 0 16,13 0-16,-66 0 16,14 0-16</inkml:trace>
</inkml:ink>
</file>

<file path=ppt/ink/ink41.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2:53.5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10848 7580 0,'-13'0'16,"0"0"15,13 66 78,0-26-109,0-27 16,0 54-16,0-1 16,13-40-16,13 67 15,-26-40-15,0-27 16,27 93-16,-27-66 15,13-13-15,-13 13 16,0-14-16,13-25 16,-13-54 77</inkml:trace>
</inkml:ink>
</file>

<file path=ppt/ink/ink42.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2:54.3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10809 7527 0,'0'-13'0,"26"-13"15,-13-1-15,14 1 16,-14 13-16,40 13 16,-13-40-16,-1 40 15,-26 0-15,14 0 219,-14-13-203,27-40-16,-27 40 15</inkml:trace>
</inkml:ink>
</file>

<file path=ppt/ink/ink43.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3:03.1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15095 6310 0,'0'53'156,"0"-40"-140,26 40-16,-26 53 16,0-53-16,0 0 15,0 13-15,0 14 16,14-1-16,-14 27 15,26 13-15,-26-40 16,0 1-16,26 25 16,-12 14-16,12 27 15,1 39-15,-1-13 16,0-13-16,-26-27 16,27-13-16,-27-79 15,0-14-15,13 54 16,-13-40-1,0 39-15,27-26 16,-27-40-16,0 27 16,0-27-16,0 53 156,0-53-156,-14 67 16,-25 39-16,12-40 15,14-26-15,-13 13 16,12 40-16,-12 13 15,-1-92-15,27-1 16,-13-13 78,0-13-79,0-53-15,-14-26 16,-12 13-16,-1-40 16,0 13-16,-39-26 15,13 53-15,52 13 16,-25 14-16,-1-81 16,0 94-16,27-14 15,-13 27-15,26 0 16,0 26 93</inkml:trace>
</inkml:ink>
</file>

<file path=ppt/ink/ink44.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3:03.6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14896 9155 0,'27'0'15,"-14"0"-15,27 0 16,-27-53-16,-13 39 16,13 1-16,-13-13 15,27-54-15,-27 41 16,13-14-16,-13 13 16,0-39-16,0 65 15,0 1 1,26-26-1,-26 25 1,14 14-16,-1-13 16,27-27-1</inkml:trace>
</inkml:ink>
</file>

<file path=ppt/ink/ink5.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0:32.5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5768 7210 0,'0'0'0,"-13"13"125,-13 0-110,-14 27-15,-26 0 16,13-1-16,40-25 16,-27 12-16,27-13 15,-27 14-15,27 12 16,13-25-16,-40-1 16,27 13-16,0-12 15,-40-1-15,13 27 16,27-27-16,0 0 15,-14 40-15,-39 40 16,66-67-16,-27 53 16,14-12-16,-13-54 15,52-119 79,1 79-78,39-65-16,-26 39 15,39-13-15,-79 39 16,13 14-16,14 0 16,-14 0-16,13-40 15,-12 39-15,12-25 16,27-14-1,0-40-15,-40 67 0,66-27 16,-52 40-16,-1-40 16,1 26-1,-1-12-15,27-80 16,-13 66-16,0-14 16,-27-12-16,26 26 15,1 27-15,0-54 16,-27 67-1,27-27-15,-27 27 16,0 13 172,0 0-173</inkml:trace>
</inkml:ink>
</file>

<file path=ppt/ink/ink6.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10:33.4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5464 6998 0,'0'13'125,"0"27"-109,0 66 0,-40-13-16,14 26 15,13-93-15,13 53 16,0-39-16,0-27 16,-14 1 77,14-1-77,-26 27 15,26-27-31,0 0 63,26-13-48,54 0-15,-1 0 16,-26 0-16,26 0 16,-39 0-16,13-26 15,-13 12-15,-27 1 16,40 0-16,-40 13 31,0 0 63</inkml:trace>
</inkml:ink>
</file>

<file path=ppt/ink/ink7.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7:44.1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7978 5834 0,'0'13'172,"-27"27"-172,27-27 16,-13 40-16,13 0 15,0-13-15,0-14 16,0 54-16,-13-14 15,-14-13-15,-13 13 16,40-13-16,-13 26 16,13-39-16,-26-14 15,13 14-15,13-27 16,0 0-16,0 1 16,0 25-16,-14-25 15,1-1-15,13 0 16,-26 27-16,26-14 15,0 40-15,-14-39 16,14 12-16,-13 1 16,13 13-16,-26-40 15,26 14-15,0 39 16,0 13 0,-14-52-16,-12 92 0,26-106 15,-13 0 1,13 14-16,0-1 15,0 1-15,0 25 16,0-12-16,0 40 16,0-1-16,0 0 15,0 1-15,0-1 16,0 0-16,0-52 16,0 13-16,0-27 15,0 0-15,0 40 16,0-40 15,0 0-31,0 1 16,0-1-1,0 13 1,0-12-16,0-1 47,0 13-32,0-13-15,0 14 16,0-14 15,0 0-15,26 1-16,-13-1 16,1 0-1,-1 0 1,0 27 93,-13-27-109,13 0 16,14 1-1,-40-28 48,13 1-63,-14 0 16,1-13-16</inkml:trace>
</inkml:ink>
</file>

<file path=ppt/ink/ink8.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7:45.7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7104 6548 0,'0'40'46,"0"40"-30,0-28-16,0 54 16,0-26-16,0 25 15,0-25-15,0-27 16,0 0-16,0 26 16,0 0-16,0-39 15,0-27-15,0 14 16,0-1-1,0-39 32</inkml:trace>
</inkml:ink>
</file>

<file path=ppt/ink/ink9.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3-06-13T10:07:46.2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7250 6522 0,'26'-26'32,"1"26"-32,-14 0 15,14 13 1,-14-13-16,0 13 15,13 0 1,-12-13 0,-1 13-16,0-13 15,0 40-15,1-27 16,12-13 15,-13 0-15,1 14-16,-1-1 15,0 0 1,27-13 0,-27 0-1,0 13-15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8B92F338-4965-496E-A3C0-D84F054BC17C}" type="datetimeFigureOut">
              <a:rPr lang="zh-CN" altLang="en-US"/>
              <a:pPr>
                <a:defRPr/>
              </a:pPr>
              <a:t>2023/6/13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109E3097-60F8-4309-AA0F-055952A15D4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3</a:t>
            </a:fld>
            <a:endParaRPr lang="zh-CN" altLang="en-US" sz="1200"/>
          </a:p>
        </p:txBody>
      </p:sp>
    </p:spTree>
    <p:extLst>
      <p:ext uri="{BB962C8B-B14F-4D97-AF65-F5344CB8AC3E}">
        <p14:creationId xmlns:p14="http://schemas.microsoft.com/office/powerpoint/2010/main" val="2713535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35</a:t>
            </a:fld>
            <a:endParaRPr lang="zh-CN" altLang="en-US" sz="1200"/>
          </a:p>
        </p:txBody>
      </p:sp>
    </p:spTree>
    <p:extLst>
      <p:ext uri="{BB962C8B-B14F-4D97-AF65-F5344CB8AC3E}">
        <p14:creationId xmlns:p14="http://schemas.microsoft.com/office/powerpoint/2010/main" val="2431591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3B83BF-0A9F-4AE3-AE69-57AC39BB4774}" type="slidenum">
              <a:rPr lang="zh-CN" altLang="en-US" sz="1200"/>
              <a:pPr/>
              <a:t>48</a:t>
            </a:fld>
            <a:endParaRPr lang="zh-CN" altLang="en-US" sz="1200"/>
          </a:p>
        </p:txBody>
      </p:sp>
    </p:spTree>
    <p:extLst>
      <p:ext uri="{BB962C8B-B14F-4D97-AF65-F5344CB8AC3E}">
        <p14:creationId xmlns:p14="http://schemas.microsoft.com/office/powerpoint/2010/main" val="3105631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3B83BF-0A9F-4AE3-AE69-57AC39BB4774}" type="slidenum">
              <a:rPr lang="zh-CN" altLang="en-US" sz="1200"/>
              <a:pPr/>
              <a:t>53</a:t>
            </a:fld>
            <a:endParaRPr lang="zh-CN" altLang="en-US" sz="1200"/>
          </a:p>
        </p:txBody>
      </p:sp>
    </p:spTree>
    <p:extLst>
      <p:ext uri="{BB962C8B-B14F-4D97-AF65-F5344CB8AC3E}">
        <p14:creationId xmlns:p14="http://schemas.microsoft.com/office/powerpoint/2010/main" val="89656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3B83BF-0A9F-4AE3-AE69-57AC39BB4774}" type="slidenum">
              <a:rPr lang="zh-CN" altLang="en-US" sz="1200"/>
              <a:pPr/>
              <a:t>54</a:t>
            </a:fld>
            <a:endParaRPr lang="zh-CN" altLang="en-US" sz="1200"/>
          </a:p>
        </p:txBody>
      </p:sp>
    </p:spTree>
    <p:extLst>
      <p:ext uri="{BB962C8B-B14F-4D97-AF65-F5344CB8AC3E}">
        <p14:creationId xmlns:p14="http://schemas.microsoft.com/office/powerpoint/2010/main" val="2517654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3B83BF-0A9F-4AE3-AE69-57AC39BB4774}" type="slidenum">
              <a:rPr lang="zh-CN" altLang="en-US" sz="1200"/>
              <a:pPr/>
              <a:t>63</a:t>
            </a:fld>
            <a:endParaRPr lang="zh-CN" altLang="en-US" sz="1200"/>
          </a:p>
        </p:txBody>
      </p:sp>
    </p:spTree>
    <p:extLst>
      <p:ext uri="{BB962C8B-B14F-4D97-AF65-F5344CB8AC3E}">
        <p14:creationId xmlns:p14="http://schemas.microsoft.com/office/powerpoint/2010/main" val="2074141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3B83BF-0A9F-4AE3-AE69-57AC39BB4774}" type="slidenum">
              <a:rPr lang="zh-CN" altLang="en-US" sz="1200"/>
              <a:pPr/>
              <a:t>64</a:t>
            </a:fld>
            <a:endParaRPr lang="zh-CN" altLang="en-US" sz="1200"/>
          </a:p>
        </p:txBody>
      </p:sp>
    </p:spTree>
    <p:extLst>
      <p:ext uri="{BB962C8B-B14F-4D97-AF65-F5344CB8AC3E}">
        <p14:creationId xmlns:p14="http://schemas.microsoft.com/office/powerpoint/2010/main" val="135909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3B83BF-0A9F-4AE3-AE69-57AC39BB4774}" type="slidenum">
              <a:rPr lang="zh-CN" altLang="en-US" sz="1200"/>
              <a:pPr/>
              <a:t>70</a:t>
            </a:fld>
            <a:endParaRPr lang="zh-CN" altLang="en-US" sz="1200"/>
          </a:p>
        </p:txBody>
      </p:sp>
    </p:spTree>
    <p:extLst>
      <p:ext uri="{BB962C8B-B14F-4D97-AF65-F5344CB8AC3E}">
        <p14:creationId xmlns:p14="http://schemas.microsoft.com/office/powerpoint/2010/main" val="3780231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3B83BF-0A9F-4AE3-AE69-57AC39BB4774}" type="slidenum">
              <a:rPr lang="zh-CN" altLang="en-US" sz="1200"/>
              <a:pPr/>
              <a:t>71</a:t>
            </a:fld>
            <a:endParaRPr lang="zh-CN" altLang="en-US" sz="1200"/>
          </a:p>
        </p:txBody>
      </p:sp>
    </p:spTree>
    <p:extLst>
      <p:ext uri="{BB962C8B-B14F-4D97-AF65-F5344CB8AC3E}">
        <p14:creationId xmlns:p14="http://schemas.microsoft.com/office/powerpoint/2010/main" val="2138592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C3B83BF-0A9F-4AE3-AE69-57AC39BB4774}" type="slidenum">
              <a:rPr lang="zh-CN" altLang="en-US" sz="1200"/>
              <a:pPr/>
              <a:t>72</a:t>
            </a:fld>
            <a:endParaRPr lang="zh-CN" altLang="en-US" sz="1200"/>
          </a:p>
        </p:txBody>
      </p:sp>
    </p:spTree>
    <p:extLst>
      <p:ext uri="{BB962C8B-B14F-4D97-AF65-F5344CB8AC3E}">
        <p14:creationId xmlns:p14="http://schemas.microsoft.com/office/powerpoint/2010/main" val="1858318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73</a:t>
            </a:fld>
            <a:endParaRPr lang="zh-CN" altLang="en-US" sz="1200"/>
          </a:p>
        </p:txBody>
      </p:sp>
    </p:spTree>
    <p:extLst>
      <p:ext uri="{BB962C8B-B14F-4D97-AF65-F5344CB8AC3E}">
        <p14:creationId xmlns:p14="http://schemas.microsoft.com/office/powerpoint/2010/main" val="2623847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4</a:t>
            </a:fld>
            <a:endParaRPr lang="zh-CN" altLang="en-US" sz="1200"/>
          </a:p>
        </p:txBody>
      </p:sp>
    </p:spTree>
    <p:extLst>
      <p:ext uri="{BB962C8B-B14F-4D97-AF65-F5344CB8AC3E}">
        <p14:creationId xmlns:p14="http://schemas.microsoft.com/office/powerpoint/2010/main" val="357979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74</a:t>
            </a:fld>
            <a:endParaRPr lang="zh-CN" altLang="en-US" sz="1200"/>
          </a:p>
        </p:txBody>
      </p:sp>
    </p:spTree>
    <p:extLst>
      <p:ext uri="{BB962C8B-B14F-4D97-AF65-F5344CB8AC3E}">
        <p14:creationId xmlns:p14="http://schemas.microsoft.com/office/powerpoint/2010/main" val="138309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75</a:t>
            </a:fld>
            <a:endParaRPr lang="zh-CN" altLang="en-US" sz="1200"/>
          </a:p>
        </p:txBody>
      </p:sp>
    </p:spTree>
    <p:extLst>
      <p:ext uri="{BB962C8B-B14F-4D97-AF65-F5344CB8AC3E}">
        <p14:creationId xmlns:p14="http://schemas.microsoft.com/office/powerpoint/2010/main" val="104954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7</a:t>
            </a:fld>
            <a:endParaRPr lang="zh-CN" altLang="en-US" sz="1200"/>
          </a:p>
        </p:txBody>
      </p:sp>
    </p:spTree>
    <p:extLst>
      <p:ext uri="{BB962C8B-B14F-4D97-AF65-F5344CB8AC3E}">
        <p14:creationId xmlns:p14="http://schemas.microsoft.com/office/powerpoint/2010/main" val="297208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8</a:t>
            </a:fld>
            <a:endParaRPr lang="zh-CN" altLang="en-US" sz="1200"/>
          </a:p>
        </p:txBody>
      </p:sp>
    </p:spTree>
    <p:extLst>
      <p:ext uri="{BB962C8B-B14F-4D97-AF65-F5344CB8AC3E}">
        <p14:creationId xmlns:p14="http://schemas.microsoft.com/office/powerpoint/2010/main" val="1588903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10</a:t>
            </a:fld>
            <a:endParaRPr lang="zh-CN" altLang="en-US" sz="1200"/>
          </a:p>
        </p:txBody>
      </p:sp>
    </p:spTree>
    <p:extLst>
      <p:ext uri="{BB962C8B-B14F-4D97-AF65-F5344CB8AC3E}">
        <p14:creationId xmlns:p14="http://schemas.microsoft.com/office/powerpoint/2010/main" val="226666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19</a:t>
            </a:fld>
            <a:endParaRPr lang="zh-CN" altLang="en-US" sz="1200"/>
          </a:p>
        </p:txBody>
      </p:sp>
    </p:spTree>
    <p:extLst>
      <p:ext uri="{BB962C8B-B14F-4D97-AF65-F5344CB8AC3E}">
        <p14:creationId xmlns:p14="http://schemas.microsoft.com/office/powerpoint/2010/main" val="3829116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32</a:t>
            </a:fld>
            <a:endParaRPr lang="zh-CN" altLang="en-US" sz="1200"/>
          </a:p>
        </p:txBody>
      </p:sp>
    </p:spTree>
    <p:extLst>
      <p:ext uri="{BB962C8B-B14F-4D97-AF65-F5344CB8AC3E}">
        <p14:creationId xmlns:p14="http://schemas.microsoft.com/office/powerpoint/2010/main" val="43247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33</a:t>
            </a:fld>
            <a:endParaRPr lang="zh-CN" altLang="en-US" sz="1200"/>
          </a:p>
        </p:txBody>
      </p:sp>
    </p:spTree>
    <p:extLst>
      <p:ext uri="{BB962C8B-B14F-4D97-AF65-F5344CB8AC3E}">
        <p14:creationId xmlns:p14="http://schemas.microsoft.com/office/powerpoint/2010/main" val="1092241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麦克斯韦方程组对射频与微波电路进行分析，会求解空间每一个点的电磁场，给出的信息远多于我们的需求。</a:t>
            </a:r>
          </a:p>
        </p:txBody>
      </p:sp>
      <p:sp>
        <p:nvSpPr>
          <p:cNvPr id="665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242156E-18FA-4479-B786-053E7EDE2C2A}" type="slidenum">
              <a:rPr lang="zh-CN" altLang="en-US" sz="1200"/>
              <a:pPr/>
              <a:t>34</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975733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07390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00800" y="914400"/>
            <a:ext cx="1905000" cy="5105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914400"/>
            <a:ext cx="5562600" cy="5105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6297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2963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1091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050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572000" y="1905000"/>
            <a:ext cx="37338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646301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3142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3050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060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5066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48271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14400"/>
            <a:ext cx="7391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05000"/>
            <a:ext cx="7620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CN" altLang="zh-CN"/>
          </a:p>
        </p:txBody>
      </p:sp>
      <p:sp>
        <p:nvSpPr>
          <p:cNvPr id="1030" name="Text Box 10"/>
          <p:cNvSpPr txBox="1">
            <a:spLocks noChangeArrowheads="1"/>
          </p:cNvSpPr>
          <p:nvPr userDrawn="1"/>
        </p:nvSpPr>
        <p:spPr bwMode="auto">
          <a:xfrm>
            <a:off x="8153400" y="6319838"/>
            <a:ext cx="361950" cy="274637"/>
          </a:xfrm>
          <a:prstGeom prst="rect">
            <a:avLst/>
          </a:prstGeom>
          <a:noFill/>
          <a:ln>
            <a:noFill/>
          </a:ln>
          <a:effec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fld id="{595DCFEB-E708-4979-91C5-C7E8DB1DF7F7}" type="slidenum">
              <a:rPr lang="en-US" altLang="zh-CN" sz="1200" smtClean="0">
                <a:solidFill>
                  <a:srgbClr val="000066"/>
                </a:solidFill>
              </a:rPr>
              <a:pPr eaLnBrk="1" hangingPunct="1">
                <a:defRPr/>
              </a:pPr>
              <a:t>‹#›</a:t>
            </a:fld>
            <a:endParaRPr lang="en-US" altLang="zh-CN" sz="1200">
              <a:solidFill>
                <a:srgbClr val="000066"/>
              </a:solidFill>
            </a:endParaRPr>
          </a:p>
        </p:txBody>
      </p:sp>
      <p:sp>
        <p:nvSpPr>
          <p:cNvPr id="7" name="Rectangle 2"/>
          <p:cNvSpPr>
            <a:spLocks noChangeArrowheads="1"/>
          </p:cNvSpPr>
          <p:nvPr userDrawn="1"/>
        </p:nvSpPr>
        <p:spPr bwMode="gray">
          <a:xfrm>
            <a:off x="458788" y="1622425"/>
            <a:ext cx="8226425" cy="31750"/>
          </a:xfrm>
          <a:prstGeom prst="rect">
            <a:avLst/>
          </a:prstGeom>
          <a:solidFill>
            <a:srgbClr val="CC3300"/>
          </a:solidFill>
          <a:ln>
            <a:noFill/>
          </a:ln>
          <a:effectLst/>
        </p:spPr>
        <p:txBody>
          <a:bodyPr wrap="none" anchor="ctr"/>
          <a:lstStyle>
            <a:lvl1pPr>
              <a:defRPr kumimoji="1" sz="1600">
                <a:solidFill>
                  <a:schemeClr val="tx1"/>
                </a:solidFill>
                <a:latin typeface="Tahoma" panose="020B0604030504040204" pitchFamily="34" charset="0"/>
                <a:ea typeface="黑体" panose="02010609060101010101" pitchFamily="49" charset="-122"/>
              </a:defRPr>
            </a:lvl1pPr>
            <a:lvl2pPr marL="742950" indent="-285750">
              <a:defRPr kumimoji="1" sz="1600">
                <a:solidFill>
                  <a:schemeClr val="tx1"/>
                </a:solidFill>
                <a:latin typeface="Tahoma" panose="020B0604030504040204" pitchFamily="34" charset="0"/>
                <a:ea typeface="黑体" panose="02010609060101010101" pitchFamily="49" charset="-122"/>
              </a:defRPr>
            </a:lvl2pPr>
            <a:lvl3pPr marL="1143000" indent="-228600">
              <a:defRPr kumimoji="1" sz="1600">
                <a:solidFill>
                  <a:schemeClr val="tx1"/>
                </a:solidFill>
                <a:latin typeface="Tahoma" panose="020B0604030504040204" pitchFamily="34" charset="0"/>
                <a:ea typeface="黑体" panose="02010609060101010101" pitchFamily="49" charset="-122"/>
              </a:defRPr>
            </a:lvl3pPr>
            <a:lvl4pPr marL="1600200" indent="-228600">
              <a:defRPr kumimoji="1" sz="1600">
                <a:solidFill>
                  <a:schemeClr val="tx1"/>
                </a:solidFill>
                <a:latin typeface="Tahoma" panose="020B0604030504040204" pitchFamily="34" charset="0"/>
                <a:ea typeface="黑体" panose="02010609060101010101" pitchFamily="49" charset="-122"/>
              </a:defRPr>
            </a:lvl4pPr>
            <a:lvl5pPr marL="2057400" indent="-228600">
              <a:defRPr kumimoji="1" sz="1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黑体" panose="02010609060101010101" pitchFamily="49" charset="-122"/>
              </a:defRPr>
            </a:lvl9pPr>
          </a:lstStyle>
          <a:p>
            <a:pPr algn="ctr" eaLnBrk="1" hangingPunct="1">
              <a:defRPr/>
            </a:pPr>
            <a:endParaRPr lang="zh-CN" altLang="zh-CN" sz="2400">
              <a:ea typeface="宋体" panose="02010600030101010101" pitchFamily="2" charset="-122"/>
            </a:endParaRPr>
          </a:p>
        </p:txBody>
      </p:sp>
      <p:pic>
        <p:nvPicPr>
          <p:cNvPr id="2" name="Picture 9" descr="南理工校徽"/>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6363" y="96838"/>
            <a:ext cx="288131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kumimoji="1" sz="3600" b="1" kern="1200">
          <a:solidFill>
            <a:schemeClr val="tx2"/>
          </a:solidFill>
          <a:latin typeface="+mj-lt"/>
          <a:ea typeface="+mj-ea"/>
          <a:cs typeface="+mj-cs"/>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9pPr>
    </p:titleStyle>
    <p:bodyStyle>
      <a:lvl1pPr marL="342900" indent="-342900" algn="l" rtl="0" eaLnBrk="0" fontAlgn="base" hangingPunct="0">
        <a:spcBef>
          <a:spcPct val="20000"/>
        </a:spcBef>
        <a:spcAft>
          <a:spcPct val="0"/>
        </a:spcAft>
        <a:defRPr kumimoji="1" sz="2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liaoym@163.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7.pn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0.wmf"/><Relationship Id="rId5" Type="http://schemas.openxmlformats.org/officeDocument/2006/relationships/oleObject" Target="../embeddings/oleObject2.bin"/><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1.wm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3.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5.wmf"/><Relationship Id="rId5" Type="http://schemas.openxmlformats.org/officeDocument/2006/relationships/oleObject" Target="../embeddings/oleObject5.bin"/><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7.wmf"/><Relationship Id="rId5" Type="http://schemas.openxmlformats.org/officeDocument/2006/relationships/oleObject" Target="../embeddings/oleObject7.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1.wmf"/><Relationship Id="rId5" Type="http://schemas.openxmlformats.org/officeDocument/2006/relationships/oleObject" Target="../embeddings/oleObject11.bin"/><Relationship Id="rId4" Type="http://schemas.openxmlformats.org/officeDocument/2006/relationships/image" Target="../media/image30.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4.wmf"/><Relationship Id="rId5" Type="http://schemas.openxmlformats.org/officeDocument/2006/relationships/oleObject" Target="../embeddings/oleObject14.bin"/><Relationship Id="rId4" Type="http://schemas.openxmlformats.org/officeDocument/2006/relationships/image" Target="../media/image33.wmf"/></Relationships>
</file>

<file path=ppt/slides/_rels/slide25.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6.wmf"/><Relationship Id="rId5" Type="http://schemas.openxmlformats.org/officeDocument/2006/relationships/oleObject" Target="../embeddings/oleObject16.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18.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0.wmf"/><Relationship Id="rId5" Type="http://schemas.openxmlformats.org/officeDocument/2006/relationships/oleObject" Target="../embeddings/oleObject20.bin"/><Relationship Id="rId4" Type="http://schemas.openxmlformats.org/officeDocument/2006/relationships/image" Target="../media/image39.wmf"/></Relationships>
</file>

<file path=ppt/slides/_rels/slide27.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2.wmf"/><Relationship Id="rId5" Type="http://schemas.openxmlformats.org/officeDocument/2006/relationships/oleObject" Target="../embeddings/oleObject22.bin"/><Relationship Id="rId4" Type="http://schemas.openxmlformats.org/officeDocument/2006/relationships/image" Target="../media/image41.wmf"/></Relationships>
</file>

<file path=ppt/slides/_rels/slide28.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5.wmf"/><Relationship Id="rId5" Type="http://schemas.openxmlformats.org/officeDocument/2006/relationships/oleObject" Target="../embeddings/oleObject25.bin"/><Relationship Id="rId4" Type="http://schemas.openxmlformats.org/officeDocument/2006/relationships/image" Target="../media/image44.wmf"/></Relationships>
</file>

<file path=ppt/slides/_rels/slide29.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8.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30.bin"/></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53.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6.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57.png"/><Relationship Id="rId7" Type="http://schemas.openxmlformats.org/officeDocument/2006/relationships/image" Target="../media/image56.png"/><Relationship Id="rId12" Type="http://schemas.microsoft.com/office/2007/relationships/hdphoto" Target="../media/hdphoto10.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59.png"/><Relationship Id="rId5" Type="http://schemas.openxmlformats.org/officeDocument/2006/relationships/image" Target="../media/image55.png"/><Relationship Id="rId10" Type="http://schemas.microsoft.com/office/2007/relationships/hdphoto" Target="../media/hdphoto9.wdp"/><Relationship Id="rId4" Type="http://schemas.microsoft.com/office/2007/relationships/hdphoto" Target="../media/hdphoto8.wdp"/><Relationship Id="rId9"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63.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64.wmf"/></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34.bin"/><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6.wmf"/><Relationship Id="rId5" Type="http://schemas.openxmlformats.org/officeDocument/2006/relationships/oleObject" Target="../embeddings/oleObject35.bin"/><Relationship Id="rId10" Type="http://schemas.openxmlformats.org/officeDocument/2006/relationships/image" Target="../media/image67.wmf"/><Relationship Id="rId4" Type="http://schemas.openxmlformats.org/officeDocument/2006/relationships/image" Target="../media/image65.wmf"/><Relationship Id="rId9" Type="http://schemas.openxmlformats.org/officeDocument/2006/relationships/oleObject" Target="../embeddings/oleObject36.bin"/></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5.png"/><Relationship Id="rId7"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8.wmf"/><Relationship Id="rId11" Type="http://schemas.openxmlformats.org/officeDocument/2006/relationships/image" Target="../media/image70.wmf"/><Relationship Id="rId5" Type="http://schemas.openxmlformats.org/officeDocument/2006/relationships/oleObject" Target="../embeddings/oleObject37.bin"/><Relationship Id="rId10" Type="http://schemas.openxmlformats.org/officeDocument/2006/relationships/oleObject" Target="../embeddings/oleObject39.bin"/><Relationship Id="rId4" Type="http://schemas.openxmlformats.org/officeDocument/2006/relationships/image" Target="../media/image6.png"/><Relationship Id="rId9" Type="http://schemas.openxmlformats.org/officeDocument/2006/relationships/image" Target="../media/image71.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image" Target="../media/image5.png"/><Relationship Id="rId7" Type="http://schemas.openxmlformats.org/officeDocument/2006/relationships/image" Target="../media/image72.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40.bin"/><Relationship Id="rId11" Type="http://schemas.openxmlformats.org/officeDocument/2006/relationships/image" Target="../media/image74.wmf"/><Relationship Id="rId5" Type="http://schemas.openxmlformats.org/officeDocument/2006/relationships/image" Target="../media/image75.wmf"/><Relationship Id="rId10" Type="http://schemas.openxmlformats.org/officeDocument/2006/relationships/oleObject" Target="../embeddings/oleObject42.bin"/><Relationship Id="rId4" Type="http://schemas.openxmlformats.org/officeDocument/2006/relationships/image" Target="../media/image6.png"/><Relationship Id="rId9" Type="http://schemas.openxmlformats.org/officeDocument/2006/relationships/image" Target="../media/image73.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76.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customXml" Target="../ink/ink1.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1.emf"/><Relationship Id="rId3" Type="http://schemas.openxmlformats.org/officeDocument/2006/relationships/image" Target="../media/image6.png"/><Relationship Id="rId7" Type="http://schemas.openxmlformats.org/officeDocument/2006/relationships/image" Target="../media/image88.emf"/><Relationship Id="rId12" Type="http://schemas.openxmlformats.org/officeDocument/2006/relationships/customXml" Target="../ink/ink5.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90.emf"/><Relationship Id="rId5" Type="http://schemas.openxmlformats.org/officeDocument/2006/relationships/image" Target="../media/image86.png"/><Relationship Id="rId15" Type="http://schemas.openxmlformats.org/officeDocument/2006/relationships/image" Target="../media/image92.emf"/><Relationship Id="rId10" Type="http://schemas.openxmlformats.org/officeDocument/2006/relationships/customXml" Target="../ink/ink4.xml"/><Relationship Id="rId4" Type="http://schemas.openxmlformats.org/officeDocument/2006/relationships/image" Target="../media/image85.png"/><Relationship Id="rId9" Type="http://schemas.openxmlformats.org/officeDocument/2006/relationships/image" Target="../media/image89.emf"/><Relationship Id="rId14" Type="http://schemas.openxmlformats.org/officeDocument/2006/relationships/customXml" Target="../ink/ink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27.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8"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31.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6.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05.emf"/><Relationship Id="rId18" Type="http://schemas.openxmlformats.org/officeDocument/2006/relationships/customXml" Target="../ink/ink13.xml"/><Relationship Id="rId26" Type="http://schemas.openxmlformats.org/officeDocument/2006/relationships/customXml" Target="../ink/ink17.xml"/><Relationship Id="rId3" Type="http://schemas.openxmlformats.org/officeDocument/2006/relationships/image" Target="../media/image6.png"/><Relationship Id="rId21" Type="http://schemas.openxmlformats.org/officeDocument/2006/relationships/image" Target="../media/image109.emf"/><Relationship Id="rId34" Type="http://schemas.openxmlformats.org/officeDocument/2006/relationships/customXml" Target="../ink/ink21.xml"/><Relationship Id="rId7" Type="http://schemas.openxmlformats.org/officeDocument/2006/relationships/image" Target="../media/image102.emf"/><Relationship Id="rId12" Type="http://schemas.openxmlformats.org/officeDocument/2006/relationships/customXml" Target="../ink/ink10.xml"/><Relationship Id="rId17" Type="http://schemas.openxmlformats.org/officeDocument/2006/relationships/image" Target="../media/image107.emf"/><Relationship Id="rId25" Type="http://schemas.openxmlformats.org/officeDocument/2006/relationships/image" Target="../media/image111.emf"/><Relationship Id="rId33" Type="http://schemas.openxmlformats.org/officeDocument/2006/relationships/image" Target="../media/image115.emf"/><Relationship Id="rId2" Type="http://schemas.openxmlformats.org/officeDocument/2006/relationships/image" Target="../media/image5.png"/><Relationship Id="rId16" Type="http://schemas.openxmlformats.org/officeDocument/2006/relationships/customXml" Target="../ink/ink12.xml"/><Relationship Id="rId20" Type="http://schemas.openxmlformats.org/officeDocument/2006/relationships/customXml" Target="../ink/ink14.xml"/><Relationship Id="rId29" Type="http://schemas.openxmlformats.org/officeDocument/2006/relationships/image" Target="../media/image113.emf"/><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104.emf"/><Relationship Id="rId24" Type="http://schemas.openxmlformats.org/officeDocument/2006/relationships/customXml" Target="../ink/ink16.xml"/><Relationship Id="rId32" Type="http://schemas.openxmlformats.org/officeDocument/2006/relationships/customXml" Target="../ink/ink20.xml"/><Relationship Id="rId37" Type="http://schemas.openxmlformats.org/officeDocument/2006/relationships/image" Target="../media/image117.emf"/><Relationship Id="rId5" Type="http://schemas.openxmlformats.org/officeDocument/2006/relationships/image" Target="../media/image89.png"/><Relationship Id="rId15" Type="http://schemas.openxmlformats.org/officeDocument/2006/relationships/image" Target="../media/image106.emf"/><Relationship Id="rId23" Type="http://schemas.openxmlformats.org/officeDocument/2006/relationships/image" Target="../media/image110.emf"/><Relationship Id="rId28" Type="http://schemas.openxmlformats.org/officeDocument/2006/relationships/customXml" Target="../ink/ink18.xml"/><Relationship Id="rId36" Type="http://schemas.openxmlformats.org/officeDocument/2006/relationships/customXml" Target="../ink/ink22.xml"/><Relationship Id="rId10" Type="http://schemas.openxmlformats.org/officeDocument/2006/relationships/customXml" Target="../ink/ink9.xml"/><Relationship Id="rId19" Type="http://schemas.openxmlformats.org/officeDocument/2006/relationships/image" Target="../media/image108.emf"/><Relationship Id="rId31" Type="http://schemas.openxmlformats.org/officeDocument/2006/relationships/image" Target="../media/image114.emf"/><Relationship Id="rId4" Type="http://schemas.openxmlformats.org/officeDocument/2006/relationships/image" Target="../media/image95.png"/><Relationship Id="rId9" Type="http://schemas.openxmlformats.org/officeDocument/2006/relationships/image" Target="../media/image103.emf"/><Relationship Id="rId14" Type="http://schemas.openxmlformats.org/officeDocument/2006/relationships/customXml" Target="../ink/ink11.xml"/><Relationship Id="rId22" Type="http://schemas.openxmlformats.org/officeDocument/2006/relationships/customXml" Target="../ink/ink15.xml"/><Relationship Id="rId27" Type="http://schemas.openxmlformats.org/officeDocument/2006/relationships/image" Target="../media/image112.emf"/><Relationship Id="rId30" Type="http://schemas.openxmlformats.org/officeDocument/2006/relationships/customXml" Target="../ink/ink19.xml"/><Relationship Id="rId35" Type="http://schemas.openxmlformats.org/officeDocument/2006/relationships/image" Target="../media/image116.emf"/></Relationships>
</file>

<file path=ppt/slides/_rels/slide67.xml.rels><?xml version="1.0" encoding="UTF-8" standalone="yes"?>
<Relationships xmlns="http://schemas.openxmlformats.org/package/2006/relationships"><Relationship Id="rId8" Type="http://schemas.openxmlformats.org/officeDocument/2006/relationships/image" Target="../media/image122.emf"/><Relationship Id="rId13" Type="http://schemas.openxmlformats.org/officeDocument/2006/relationships/customXml" Target="../ink/ink27.xml"/><Relationship Id="rId18" Type="http://schemas.openxmlformats.org/officeDocument/2006/relationships/image" Target="../media/image127.emf"/><Relationship Id="rId3" Type="http://schemas.openxmlformats.org/officeDocument/2006/relationships/image" Target="../media/image97.png"/><Relationship Id="rId7" Type="http://schemas.openxmlformats.org/officeDocument/2006/relationships/customXml" Target="../ink/ink24.xml"/><Relationship Id="rId12" Type="http://schemas.openxmlformats.org/officeDocument/2006/relationships/image" Target="../media/image124.emf"/><Relationship Id="rId17" Type="http://schemas.openxmlformats.org/officeDocument/2006/relationships/customXml" Target="../ink/ink29.xml"/><Relationship Id="rId2" Type="http://schemas.openxmlformats.org/officeDocument/2006/relationships/image" Target="../media/image96.png"/><Relationship Id="rId16" Type="http://schemas.openxmlformats.org/officeDocument/2006/relationships/image" Target="../media/image126.emf"/><Relationship Id="rId20" Type="http://schemas.openxmlformats.org/officeDocument/2006/relationships/image" Target="../media/image128.emf"/><Relationship Id="rId1" Type="http://schemas.openxmlformats.org/officeDocument/2006/relationships/slideLayout" Target="../slideLayouts/slideLayout2.xml"/><Relationship Id="rId6" Type="http://schemas.openxmlformats.org/officeDocument/2006/relationships/image" Target="../media/image121.emf"/><Relationship Id="rId11" Type="http://schemas.openxmlformats.org/officeDocument/2006/relationships/customXml" Target="../ink/ink26.xml"/><Relationship Id="rId5" Type="http://schemas.openxmlformats.org/officeDocument/2006/relationships/customXml" Target="../ink/ink23.xml"/><Relationship Id="rId15" Type="http://schemas.openxmlformats.org/officeDocument/2006/relationships/customXml" Target="../ink/ink28.xml"/><Relationship Id="rId10" Type="http://schemas.openxmlformats.org/officeDocument/2006/relationships/image" Target="../media/image123.emf"/><Relationship Id="rId19" Type="http://schemas.openxmlformats.org/officeDocument/2006/relationships/customXml" Target="../ink/ink30.xml"/><Relationship Id="rId4" Type="http://schemas.openxmlformats.org/officeDocument/2006/relationships/image" Target="../media/image98.png"/><Relationship Id="rId9" Type="http://schemas.openxmlformats.org/officeDocument/2006/relationships/customXml" Target="../ink/ink25.xml"/><Relationship Id="rId14" Type="http://schemas.openxmlformats.org/officeDocument/2006/relationships/image" Target="../media/image125.emf"/></Relationships>
</file>

<file path=ppt/slides/_rels/slide68.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image" Target="../media/image135.emf"/><Relationship Id="rId3" Type="http://schemas.openxmlformats.org/officeDocument/2006/relationships/image" Target="../media/image100.png"/><Relationship Id="rId7" Type="http://schemas.openxmlformats.org/officeDocument/2006/relationships/image" Target="../media/image132.emf"/><Relationship Id="rId12" Type="http://schemas.openxmlformats.org/officeDocument/2006/relationships/customXml" Target="../ink/ink35.xml"/><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customXml" Target="../ink/ink32.xml"/><Relationship Id="rId11" Type="http://schemas.openxmlformats.org/officeDocument/2006/relationships/image" Target="../media/image134.emf"/><Relationship Id="rId5" Type="http://schemas.openxmlformats.org/officeDocument/2006/relationships/image" Target="../media/image131.emf"/><Relationship Id="rId10" Type="http://schemas.openxmlformats.org/officeDocument/2006/relationships/customXml" Target="../ink/ink34.xml"/><Relationship Id="rId4" Type="http://schemas.openxmlformats.org/officeDocument/2006/relationships/customXml" Target="../ink/ink31.xml"/><Relationship Id="rId9" Type="http://schemas.openxmlformats.org/officeDocument/2006/relationships/image" Target="../media/image133.emf"/></Relationships>
</file>

<file path=ppt/slides/_rels/slide69.xml.rels><?xml version="1.0" encoding="UTF-8" standalone="yes"?>
<Relationships xmlns="http://schemas.openxmlformats.org/package/2006/relationships"><Relationship Id="rId8" Type="http://schemas.openxmlformats.org/officeDocument/2006/relationships/customXml" Target="../ink/ink38.xml"/><Relationship Id="rId13" Type="http://schemas.openxmlformats.org/officeDocument/2006/relationships/image" Target="../media/image142.emf"/><Relationship Id="rId18" Type="http://schemas.openxmlformats.org/officeDocument/2006/relationships/customXml" Target="../ink/ink43.xml"/><Relationship Id="rId3" Type="http://schemas.openxmlformats.org/officeDocument/2006/relationships/image" Target="../media/image102.png"/><Relationship Id="rId21" Type="http://schemas.openxmlformats.org/officeDocument/2006/relationships/image" Target="../media/image146.emf"/><Relationship Id="rId7" Type="http://schemas.openxmlformats.org/officeDocument/2006/relationships/image" Target="../media/image139.emf"/><Relationship Id="rId12" Type="http://schemas.openxmlformats.org/officeDocument/2006/relationships/customXml" Target="../ink/ink40.xml"/><Relationship Id="rId17" Type="http://schemas.openxmlformats.org/officeDocument/2006/relationships/image" Target="../media/image144.emf"/><Relationship Id="rId2" Type="http://schemas.openxmlformats.org/officeDocument/2006/relationships/image" Target="../media/image101.png"/><Relationship Id="rId16" Type="http://schemas.openxmlformats.org/officeDocument/2006/relationships/customXml" Target="../ink/ink42.xml"/><Relationship Id="rId20" Type="http://schemas.openxmlformats.org/officeDocument/2006/relationships/customXml" Target="../ink/ink44.xml"/><Relationship Id="rId1" Type="http://schemas.openxmlformats.org/officeDocument/2006/relationships/slideLayout" Target="../slideLayouts/slideLayout2.xml"/><Relationship Id="rId6" Type="http://schemas.openxmlformats.org/officeDocument/2006/relationships/customXml" Target="../ink/ink37.xml"/><Relationship Id="rId11" Type="http://schemas.openxmlformats.org/officeDocument/2006/relationships/image" Target="../media/image141.emf"/><Relationship Id="rId5" Type="http://schemas.openxmlformats.org/officeDocument/2006/relationships/image" Target="../media/image138.emf"/><Relationship Id="rId15" Type="http://schemas.openxmlformats.org/officeDocument/2006/relationships/image" Target="../media/image143.emf"/><Relationship Id="rId10" Type="http://schemas.openxmlformats.org/officeDocument/2006/relationships/customXml" Target="../ink/ink39.xml"/><Relationship Id="rId19" Type="http://schemas.openxmlformats.org/officeDocument/2006/relationships/image" Target="../media/image145.emf"/><Relationship Id="rId4" Type="http://schemas.openxmlformats.org/officeDocument/2006/relationships/customXml" Target="../ink/ink36.xml"/><Relationship Id="rId9" Type="http://schemas.openxmlformats.org/officeDocument/2006/relationships/image" Target="../media/image140.emf"/><Relationship Id="rId14" Type="http://schemas.openxmlformats.org/officeDocument/2006/relationships/customXml" Target="../ink/ink4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1.wdp"/></Relationships>
</file>

<file path=ppt/slides/_rels/slide75.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11188" y="1971675"/>
            <a:ext cx="7772400" cy="1462088"/>
          </a:xfrm>
          <a:prstGeom prst="rect">
            <a:avLst/>
          </a:prstGeom>
          <a:noFill/>
          <a:ln>
            <a:noFill/>
          </a:ln>
          <a:effectLst/>
        </p:spPr>
        <p:txBody>
          <a:bodyPr anchor="ctr"/>
          <a:lstStyle>
            <a:lvl1pPr algn="l" rtl="0" fontAlgn="base">
              <a:spcBef>
                <a:spcPct val="0"/>
              </a:spcBef>
              <a:spcAft>
                <a:spcPct val="0"/>
              </a:spcAft>
              <a:defRPr kumimoji="1" sz="3600" b="1" kern="1200">
                <a:solidFill>
                  <a:schemeClr val="tx2"/>
                </a:solidFill>
                <a:latin typeface="+mj-lt"/>
                <a:ea typeface="+mj-ea"/>
                <a:cs typeface="+mj-cs"/>
              </a:defRPr>
            </a:lvl1pPr>
            <a:lvl2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2pPr>
            <a:lvl3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3pPr>
            <a:lvl4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4pPr>
            <a:lvl5pPr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kumimoji="1" sz="3600" b="1">
                <a:solidFill>
                  <a:schemeClr val="tx2"/>
                </a:solidFill>
                <a:latin typeface="Times New Roman" panose="02020603050405020304" pitchFamily="18" charset="0"/>
                <a:ea typeface="隶书" panose="02010509060101010101" pitchFamily="49" charset="-122"/>
              </a:defRPr>
            </a:lvl9pPr>
          </a:lstStyle>
          <a:p>
            <a:pPr algn="ctr" eaLnBrk="1" hangingPunct="1">
              <a:defRPr/>
            </a:pPr>
            <a:r>
              <a:rPr lang="zh-CN" altLang="en-US" sz="6000" dirty="0">
                <a:effectLst>
                  <a:outerShdw blurRad="38100" dist="38100" dir="2700000" algn="tl">
                    <a:srgbClr val="000000">
                      <a:alpha val="43137"/>
                    </a:srgbClr>
                  </a:outerShdw>
                </a:effectLst>
              </a:rPr>
              <a:t>微波技术基础</a:t>
            </a:r>
          </a:p>
        </p:txBody>
      </p:sp>
      <p:sp>
        <p:nvSpPr>
          <p:cNvPr id="5" name="Rectangle 2"/>
          <p:cNvSpPr txBox="1">
            <a:spLocks noChangeArrowheads="1"/>
          </p:cNvSpPr>
          <p:nvPr/>
        </p:nvSpPr>
        <p:spPr bwMode="auto">
          <a:xfrm>
            <a:off x="611188" y="3068638"/>
            <a:ext cx="7772400" cy="2881312"/>
          </a:xfrm>
          <a:prstGeom prst="rect">
            <a:avLst/>
          </a:prstGeom>
          <a:noFill/>
          <a:ln>
            <a:noFill/>
          </a:ln>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defRPr/>
            </a:pPr>
            <a:endParaRPr lang="en-US" altLang="zh-CN" sz="3000" b="0" kern="0" dirty="0">
              <a:solidFill>
                <a:schemeClr val="tx1"/>
              </a:solidFill>
            </a:endParaRPr>
          </a:p>
          <a:p>
            <a:pPr eaLnBrk="1" hangingPunct="1">
              <a:defRPr/>
            </a:pPr>
            <a:endParaRPr lang="en-US" altLang="zh-CN" sz="3000" b="0" kern="0" dirty="0">
              <a:solidFill>
                <a:schemeClr val="tx1"/>
              </a:solidFill>
            </a:endParaRPr>
          </a:p>
          <a:p>
            <a:pPr eaLnBrk="1" hangingPunct="1">
              <a:defRPr/>
            </a:pPr>
            <a:r>
              <a:rPr lang="zh-CN" altLang="en-US" sz="3000" b="0" kern="0" dirty="0">
                <a:solidFill>
                  <a:schemeClr val="tx1"/>
                </a:solidFill>
              </a:rPr>
              <a:t>廖轶明 </a:t>
            </a:r>
            <a:r>
              <a:rPr lang="en-US" altLang="zh-CN" sz="3000" b="0" kern="0" dirty="0">
                <a:solidFill>
                  <a:schemeClr val="tx1"/>
                </a:solidFill>
              </a:rPr>
              <a:t>E-mail: </a:t>
            </a:r>
            <a:r>
              <a:rPr lang="en-US" altLang="zh-CN" sz="3000" b="0" kern="0" dirty="0">
                <a:solidFill>
                  <a:srgbClr val="0000FF"/>
                </a:solidFill>
                <a:hlinkClick r:id="rId2"/>
              </a:rPr>
              <a:t>mliaoym@163.com</a:t>
            </a:r>
            <a:endParaRPr lang="en-US" altLang="zh-CN" sz="3000" b="0" kern="0" dirty="0">
              <a:solidFill>
                <a:srgbClr val="0000FF"/>
              </a:solidFill>
            </a:endParaRPr>
          </a:p>
          <a:p>
            <a:pPr eaLnBrk="1" hangingPunct="1">
              <a:defRPr/>
            </a:pPr>
            <a:r>
              <a:rPr lang="en-US" altLang="zh-CN" sz="3000" b="0" kern="0" dirty="0">
                <a:solidFill>
                  <a:schemeClr val="tx1"/>
                </a:solidFill>
              </a:rPr>
              <a:t>            Tel: </a:t>
            </a:r>
            <a:r>
              <a:rPr lang="en-US" altLang="zh-CN" sz="3000" b="0" kern="0" dirty="0">
                <a:solidFill>
                  <a:srgbClr val="0000FF"/>
                </a:solidFill>
              </a:rPr>
              <a:t>13913874255</a:t>
            </a:r>
            <a:endParaRPr lang="zh-CN" altLang="en-US" sz="3000" b="0" kern="0" dirty="0">
              <a:solidFill>
                <a:srgbClr val="0000FF"/>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23528" y="975697"/>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611560" y="1692622"/>
            <a:ext cx="43921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dirty="0">
                <a:ea typeface="宋体" panose="02010600030101010101" pitchFamily="2" charset="-122"/>
              </a:rPr>
              <a:t>二端口网络</a:t>
            </a: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3" name="文本框 2">
            <a:extLst>
              <a:ext uri="{FF2B5EF4-FFF2-40B4-BE49-F238E27FC236}">
                <a16:creationId xmlns:a16="http://schemas.microsoft.com/office/drawing/2014/main" id="{8C0881F8-1888-8273-B2A9-BE9E45899054}"/>
              </a:ext>
            </a:extLst>
          </p:cNvPr>
          <p:cNvSpPr txBox="1"/>
          <p:nvPr/>
        </p:nvSpPr>
        <p:spPr>
          <a:xfrm>
            <a:off x="467544" y="2123509"/>
            <a:ext cx="8064896" cy="461665"/>
          </a:xfrm>
          <a:prstGeom prst="rect">
            <a:avLst/>
          </a:prstGeom>
          <a:noFill/>
        </p:spPr>
        <p:txBody>
          <a:bodyPr wrap="square" rtlCol="0">
            <a:spAutoFit/>
          </a:bodyPr>
          <a:lstStyle/>
          <a:p>
            <a:r>
              <a:rPr lang="zh-CN" altLang="en-US" dirty="0"/>
              <a:t>常见的网络连接方式包括：</a:t>
            </a:r>
            <a:r>
              <a:rPr lang="zh-CN" altLang="en-US" dirty="0">
                <a:solidFill>
                  <a:srgbClr val="FF0000"/>
                </a:solidFill>
              </a:rPr>
              <a:t>串联</a:t>
            </a:r>
            <a:r>
              <a:rPr lang="zh-CN" altLang="en-US" dirty="0"/>
              <a:t>、</a:t>
            </a:r>
            <a:r>
              <a:rPr lang="zh-CN" altLang="en-US" dirty="0">
                <a:solidFill>
                  <a:srgbClr val="FF0000"/>
                </a:solidFill>
              </a:rPr>
              <a:t>并联</a:t>
            </a:r>
            <a:r>
              <a:rPr lang="zh-CN" altLang="en-US" dirty="0"/>
              <a:t>、</a:t>
            </a:r>
            <a:r>
              <a:rPr lang="zh-CN" altLang="en-US" dirty="0">
                <a:solidFill>
                  <a:srgbClr val="FF0000"/>
                </a:solidFill>
              </a:rPr>
              <a:t>级联</a:t>
            </a:r>
            <a:r>
              <a:rPr lang="zh-CN" altLang="en-US" dirty="0"/>
              <a:t>。</a:t>
            </a:r>
            <a:endParaRPr lang="en-US" altLang="zh-CN" dirty="0"/>
          </a:p>
        </p:txBody>
      </p:sp>
      <p:sp>
        <p:nvSpPr>
          <p:cNvPr id="6" name="文本框 5">
            <a:extLst>
              <a:ext uri="{FF2B5EF4-FFF2-40B4-BE49-F238E27FC236}">
                <a16:creationId xmlns:a16="http://schemas.microsoft.com/office/drawing/2014/main" id="{F7F5C912-AF42-3567-95FB-17E9D7649709}"/>
              </a:ext>
            </a:extLst>
          </p:cNvPr>
          <p:cNvSpPr txBox="1"/>
          <p:nvPr/>
        </p:nvSpPr>
        <p:spPr>
          <a:xfrm>
            <a:off x="4139952" y="2663953"/>
            <a:ext cx="4572000" cy="1569660"/>
          </a:xfrm>
          <a:prstGeom prst="rect">
            <a:avLst/>
          </a:prstGeom>
          <a:noFill/>
        </p:spPr>
        <p:txBody>
          <a:bodyPr wrap="square">
            <a:spAutoFit/>
          </a:bodyPr>
          <a:lstStyle/>
          <a:p>
            <a:r>
              <a:rPr lang="zh-CN" altLang="en-US" dirty="0">
                <a:solidFill>
                  <a:srgbClr val="FF0000"/>
                </a:solidFill>
              </a:rPr>
              <a:t>级联</a:t>
            </a:r>
            <a:endParaRPr lang="en-US" altLang="zh-CN" dirty="0">
              <a:solidFill>
                <a:srgbClr val="FF0000"/>
              </a:solidFill>
            </a:endParaRPr>
          </a:p>
          <a:p>
            <a:r>
              <a:rPr lang="zh-CN" altLang="en-US" dirty="0">
                <a:solidFill>
                  <a:schemeClr val="tx2"/>
                </a:solidFill>
              </a:rPr>
              <a:t>为了</a:t>
            </a:r>
            <a:r>
              <a:rPr lang="zh-CN" altLang="en-US" dirty="0"/>
              <a:t>方便分析级联</a:t>
            </a:r>
            <a:r>
              <a:rPr lang="en-US" altLang="zh-CN" dirty="0"/>
              <a:t>,</a:t>
            </a:r>
            <a:r>
              <a:rPr lang="zh-CN" altLang="en-US" dirty="0"/>
              <a:t>补充适用于二端口网络的</a:t>
            </a:r>
            <a:r>
              <a:rPr lang="en-US" altLang="zh-CN" dirty="0">
                <a:solidFill>
                  <a:srgbClr val="FF0000"/>
                </a:solidFill>
              </a:rPr>
              <a:t>ABCD</a:t>
            </a:r>
            <a:r>
              <a:rPr lang="zh-CN" altLang="en-US" dirty="0">
                <a:solidFill>
                  <a:srgbClr val="FF0000"/>
                </a:solidFill>
              </a:rPr>
              <a:t>矩阵</a:t>
            </a:r>
            <a:endParaRPr lang="en-US" altLang="zh-CN" dirty="0">
              <a:solidFill>
                <a:srgbClr val="FF0000"/>
              </a:solidFill>
            </a:endParaRPr>
          </a:p>
          <a:p>
            <a:endParaRPr lang="en-US" altLang="zh-CN" dirty="0">
              <a:solidFill>
                <a:srgbClr val="FF0000"/>
              </a:solidFill>
            </a:endParaRPr>
          </a:p>
        </p:txBody>
      </p:sp>
      <p:pic>
        <p:nvPicPr>
          <p:cNvPr id="2" name="图片 1" descr="电脑屏幕的照片上有文字&#10;&#10;中度可信度描述已自动生成">
            <a:extLst>
              <a:ext uri="{FF2B5EF4-FFF2-40B4-BE49-F238E27FC236}">
                <a16:creationId xmlns:a16="http://schemas.microsoft.com/office/drawing/2014/main" id="{041A8DCD-2CF2-4388-FE80-497A4539CFAD}"/>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8601" t="42786" r="11182" b="41207"/>
          <a:stretch/>
        </p:blipFill>
        <p:spPr>
          <a:xfrm>
            <a:off x="5868144" y="3964314"/>
            <a:ext cx="3168352" cy="1123264"/>
          </a:xfrm>
          <a:prstGeom prst="rect">
            <a:avLst/>
          </a:prstGeom>
        </p:spPr>
      </p:pic>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 y="4104107"/>
            <a:ext cx="5544245" cy="177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AE88C238-D512-A6B1-17E1-AD75067BF10C}"/>
              </a:ext>
            </a:extLst>
          </p:cNvPr>
          <p:cNvSpPr/>
          <p:nvPr/>
        </p:nvSpPr>
        <p:spPr bwMode="auto">
          <a:xfrm>
            <a:off x="971600" y="3639790"/>
            <a:ext cx="3888432" cy="2381497"/>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89185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827584" y="1916832"/>
            <a:ext cx="7467600" cy="451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r>
              <a:rPr lang="zh-CN" altLang="en-US" sz="2800" b="1" dirty="0">
                <a:latin typeface="Comic Sans MS" pitchFamily="66" charset="0"/>
                <a:ea typeface="宋体" pitchFamily="2" charset="-122"/>
              </a:rPr>
              <a:t>传输参数</a:t>
            </a:r>
            <a:r>
              <a:rPr lang="en-US" altLang="zh-CN" sz="2800" b="1" dirty="0">
                <a:latin typeface="Comic Sans MS" pitchFamily="66" charset="0"/>
                <a:ea typeface="宋体" pitchFamily="2" charset="-122"/>
              </a:rPr>
              <a:t> (</a:t>
            </a:r>
            <a:r>
              <a:rPr lang="zh-CN" altLang="en-US" sz="2800" b="1" dirty="0">
                <a:latin typeface="Comic Sans MS" pitchFamily="66" charset="0"/>
                <a:ea typeface="宋体" pitchFamily="2" charset="-122"/>
              </a:rPr>
              <a:t>定义了</a:t>
            </a:r>
            <a:r>
              <a:rPr lang="en-US" altLang="zh-CN" sz="2800" b="1" dirty="0">
                <a:latin typeface="Comic Sans MS" pitchFamily="66" charset="0"/>
                <a:ea typeface="宋体" pitchFamily="2" charset="-122"/>
              </a:rPr>
              <a:t>A,B,C </a:t>
            </a:r>
            <a:r>
              <a:rPr lang="zh-CN" altLang="en-US" sz="2800" b="1" dirty="0">
                <a:latin typeface="Comic Sans MS" pitchFamily="66" charset="0"/>
                <a:ea typeface="宋体" pitchFamily="2" charset="-122"/>
              </a:rPr>
              <a:t>和</a:t>
            </a:r>
            <a:r>
              <a:rPr lang="en-US" altLang="zh-CN" sz="2800" b="1" dirty="0">
                <a:latin typeface="Comic Sans MS" pitchFamily="66" charset="0"/>
                <a:ea typeface="宋体" pitchFamily="2" charset="-122"/>
              </a:rPr>
              <a:t> D)</a:t>
            </a:r>
            <a:r>
              <a:rPr lang="zh-CN" altLang="en-US" sz="2800" b="1" dirty="0">
                <a:latin typeface="Comic Sans MS" pitchFamily="66" charset="0"/>
                <a:ea typeface="宋体" pitchFamily="2" charset="-122"/>
              </a:rPr>
              <a:t>，因此</a:t>
            </a:r>
            <a:r>
              <a:rPr lang="zh-CN" altLang="en-US" sz="2800" b="1" dirty="0">
                <a:solidFill>
                  <a:srgbClr val="CC00FF"/>
                </a:solidFill>
                <a:latin typeface="楷体_GB2312" pitchFamily="49" charset="-122"/>
                <a:ea typeface="楷体_GB2312" pitchFamily="49" charset="-122"/>
              </a:rPr>
              <a:t>传输矩阵又称为</a:t>
            </a:r>
            <a:r>
              <a:rPr lang="en-US" altLang="zh-CN" sz="2800" b="1" dirty="0">
                <a:solidFill>
                  <a:srgbClr val="CC00FF"/>
                </a:solidFill>
                <a:latin typeface="楷体_GB2312" pitchFamily="49" charset="-122"/>
                <a:ea typeface="楷体_GB2312" pitchFamily="49" charset="-122"/>
              </a:rPr>
              <a:t>ABCD</a:t>
            </a:r>
            <a:r>
              <a:rPr lang="zh-CN" altLang="en-US" sz="2800" b="1" dirty="0">
                <a:solidFill>
                  <a:srgbClr val="CC00FF"/>
                </a:solidFill>
                <a:latin typeface="楷体_GB2312" pitchFamily="49" charset="-122"/>
                <a:ea typeface="楷体_GB2312" pitchFamily="49" charset="-122"/>
              </a:rPr>
              <a:t>矩阵</a:t>
            </a:r>
            <a:r>
              <a:rPr lang="zh-CN" altLang="en-US" sz="2400" b="1" dirty="0">
                <a:latin typeface="Comic Sans MS" pitchFamily="66" charset="0"/>
                <a:ea typeface="宋体" pitchFamily="2" charset="-122"/>
              </a:rPr>
              <a:t>；</a:t>
            </a:r>
            <a:endParaRPr lang="zh-CN" altLang="en-US" sz="2800" b="1" dirty="0">
              <a:solidFill>
                <a:srgbClr val="CC00FF"/>
              </a:solidFill>
              <a:latin typeface="楷体_GB2312" pitchFamily="49" charset="-122"/>
              <a:ea typeface="楷体_GB2312" pitchFamily="49" charset="-122"/>
            </a:endParaRPr>
          </a:p>
          <a:p>
            <a:pPr algn="just" eaLnBrk="1" hangingPunct="1">
              <a:buFontTx/>
              <a:buNone/>
            </a:pPr>
            <a:endParaRPr lang="en-US" altLang="zh-CN" sz="2400" b="1" dirty="0">
              <a:solidFill>
                <a:srgbClr val="CC00FF"/>
              </a:solidFill>
              <a:latin typeface="楷体_GB2312" pitchFamily="49" charset="-122"/>
              <a:ea typeface="楷体_GB2312" pitchFamily="49" charset="-122"/>
            </a:endParaRPr>
          </a:p>
          <a:p>
            <a:pPr algn="just" eaLnBrk="1" hangingPunct="1">
              <a:buFontTx/>
              <a:buNone/>
            </a:pPr>
            <a:endParaRPr lang="zh-CN" altLang="en-US" sz="2400" b="1" dirty="0">
              <a:solidFill>
                <a:srgbClr val="CC00FF"/>
              </a:solidFill>
              <a:latin typeface="楷体_GB2312" pitchFamily="49" charset="-122"/>
              <a:ea typeface="楷体_GB2312" pitchFamily="49" charset="-122"/>
            </a:endParaRPr>
          </a:p>
          <a:p>
            <a:pPr algn="just" eaLnBrk="1" hangingPunct="1"/>
            <a:r>
              <a:rPr lang="zh-CN" altLang="en-US" sz="2800" b="1" dirty="0">
                <a:solidFill>
                  <a:srgbClr val="CC00FF"/>
                </a:solidFill>
                <a:latin typeface="楷体_GB2312" pitchFamily="49" charset="-122"/>
                <a:ea typeface="楷体_GB2312" pitchFamily="49" charset="-122"/>
              </a:rPr>
              <a:t>多个二端口网络的级联问题可以简化成多个</a:t>
            </a:r>
            <a:r>
              <a:rPr lang="en-US" altLang="zh-CN" sz="2800" b="1" dirty="0">
                <a:solidFill>
                  <a:srgbClr val="CC00FF"/>
                </a:solidFill>
                <a:latin typeface="楷体_GB2312" pitchFamily="49" charset="-122"/>
                <a:ea typeface="楷体_GB2312" pitchFamily="49" charset="-122"/>
              </a:rPr>
              <a:t>ABCD</a:t>
            </a:r>
            <a:r>
              <a:rPr lang="zh-CN" altLang="en-US" sz="2800" b="1" dirty="0">
                <a:solidFill>
                  <a:srgbClr val="CC00FF"/>
                </a:solidFill>
                <a:latin typeface="楷体_GB2312" pitchFamily="49" charset="-122"/>
                <a:ea typeface="楷体_GB2312" pitchFamily="49" charset="-122"/>
              </a:rPr>
              <a:t>矩阵的乘法问题。</a:t>
            </a:r>
            <a:endParaRPr lang="en-US" altLang="zh-CN" sz="2800" b="1" dirty="0">
              <a:solidFill>
                <a:srgbClr val="CC00FF"/>
              </a:solidFill>
              <a:latin typeface="楷体_GB2312" pitchFamily="49" charset="-122"/>
              <a:ea typeface="楷体_GB2312" pitchFamily="49" charset="-122"/>
            </a:endParaRPr>
          </a:p>
        </p:txBody>
      </p:sp>
      <p:sp>
        <p:nvSpPr>
          <p:cNvPr id="6147"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EBF3C08-A599-49C2-863A-8CB8090CB66F}" type="slidenum">
              <a:rPr lang="zh-CN" altLang="en-US" sz="1400"/>
              <a:pPr eaLnBrk="1" hangingPunct="1"/>
              <a:t>11</a:t>
            </a:fld>
            <a:endParaRPr lang="en-US" altLang="zh-CN" sz="1400"/>
          </a:p>
        </p:txBody>
      </p:sp>
    </p:spTree>
    <p:extLst>
      <p:ext uri="{BB962C8B-B14F-4D97-AF65-F5344CB8AC3E}">
        <p14:creationId xmlns:p14="http://schemas.microsoft.com/office/powerpoint/2010/main" val="15010741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377280" y="404664"/>
            <a:ext cx="5715000" cy="685800"/>
          </a:xfrm>
        </p:spPr>
        <p:txBody>
          <a:bodyPr>
            <a:normAutofit/>
          </a:bodyPr>
          <a:lstStyle/>
          <a:p>
            <a:pPr eaLnBrk="1" hangingPunct="1"/>
            <a:r>
              <a:rPr lang="en-US" altLang="zh-CN" sz="3600" b="1" dirty="0">
                <a:ea typeface="宋体" pitchFamily="2" charset="-122"/>
              </a:rPr>
              <a:t>ABCD </a:t>
            </a:r>
            <a:r>
              <a:rPr lang="zh-CN" altLang="en-US" sz="3600" b="1" dirty="0">
                <a:ea typeface="宋体" pitchFamily="2" charset="-122"/>
              </a:rPr>
              <a:t>矩阵的定义</a:t>
            </a:r>
            <a:endParaRPr lang="en-US" altLang="zh-CN" sz="3600" b="1" dirty="0">
              <a:ea typeface="宋体" pitchFamily="2" charset="-122"/>
            </a:endParaRPr>
          </a:p>
        </p:txBody>
      </p:sp>
      <p:sp>
        <p:nvSpPr>
          <p:cNvPr id="7171" name="Rectangle 3"/>
          <p:cNvSpPr>
            <a:spLocks noGrp="1" noChangeArrowheads="1"/>
          </p:cNvSpPr>
          <p:nvPr>
            <p:ph type="body" idx="1"/>
          </p:nvPr>
        </p:nvSpPr>
        <p:spPr>
          <a:xfrm>
            <a:off x="685800" y="1628800"/>
            <a:ext cx="7772400" cy="5105400"/>
          </a:xfrm>
        </p:spPr>
        <p:txBody>
          <a:bodyPr/>
          <a:lstStyle/>
          <a:p>
            <a:pPr algn="just" eaLnBrk="1" hangingPunct="1"/>
            <a:r>
              <a:rPr lang="zh-CN" altLang="en-US" sz="2400" dirty="0">
                <a:latin typeface="Comic Sans MS" pitchFamily="66" charset="0"/>
                <a:ea typeface="宋体" pitchFamily="2" charset="-122"/>
              </a:rPr>
              <a:t>对于一个给定的两端口的传输矩阵，输入电压和输出电压以及电流之间的关系可以定义为：</a:t>
            </a:r>
            <a:endParaRPr lang="en-US" altLang="zh-CN" sz="2400" dirty="0">
              <a:latin typeface="Comic Sans MS" pitchFamily="66" charset="0"/>
              <a:ea typeface="宋体" pitchFamily="2" charset="-122"/>
            </a:endParaRPr>
          </a:p>
          <a:p>
            <a:pPr algn="just" eaLnBrk="1" hangingPunct="1"/>
            <a:endParaRPr lang="en-US" altLang="zh-CN" sz="2400" dirty="0">
              <a:latin typeface="Times New Roman" pitchFamily="18" charset="0"/>
              <a:ea typeface="宋体" pitchFamily="2" charset="-122"/>
            </a:endParaRPr>
          </a:p>
          <a:p>
            <a:pPr algn="just" eaLnBrk="1" hangingPunct="1"/>
            <a:endParaRPr lang="en-US" altLang="zh-CN" sz="2400" dirty="0">
              <a:latin typeface="Times New Roman" pitchFamily="18" charset="0"/>
              <a:ea typeface="宋体" pitchFamily="2" charset="-122"/>
            </a:endParaRPr>
          </a:p>
          <a:p>
            <a:pPr algn="just" eaLnBrk="1" hangingPunct="1"/>
            <a:endParaRPr lang="en-US" altLang="zh-CN" sz="2400" dirty="0">
              <a:latin typeface="Times New Roman" pitchFamily="18" charset="0"/>
              <a:ea typeface="宋体" pitchFamily="2" charset="-122"/>
            </a:endParaRPr>
          </a:p>
          <a:p>
            <a:pPr algn="just" eaLnBrk="1" hangingPunct="1"/>
            <a:endParaRPr lang="en-US" altLang="zh-CN" sz="2400" dirty="0">
              <a:latin typeface="Times New Roman" pitchFamily="18" charset="0"/>
              <a:ea typeface="宋体" pitchFamily="2" charset="-122"/>
            </a:endParaRPr>
          </a:p>
          <a:p>
            <a:pPr algn="just" eaLnBrk="1" hangingPunct="1"/>
            <a:endParaRPr lang="en-US" altLang="zh-CN" sz="2400" dirty="0">
              <a:latin typeface="Times New Roman" pitchFamily="18" charset="0"/>
              <a:ea typeface="宋体" pitchFamily="2" charset="-122"/>
            </a:endParaRPr>
          </a:p>
          <a:p>
            <a:pPr algn="just" eaLnBrk="1" hangingPunct="1"/>
            <a:endParaRPr lang="zh-CN" altLang="en-US" sz="2400" dirty="0">
              <a:latin typeface="Times New Roman" pitchFamily="18" charset="0"/>
              <a:ea typeface="宋体" pitchFamily="2" charset="-122"/>
            </a:endParaRPr>
          </a:p>
        </p:txBody>
      </p:sp>
      <p:sp>
        <p:nvSpPr>
          <p:cNvPr id="7172" name="Rectangle 4"/>
          <p:cNvSpPr>
            <a:spLocks noChangeArrowheads="1"/>
          </p:cNvSpPr>
          <p:nvPr/>
        </p:nvSpPr>
        <p:spPr bwMode="auto">
          <a:xfrm>
            <a:off x="2343150" y="2690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620" y="2599703"/>
            <a:ext cx="70866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04E4501-A7AB-4C49-93DA-86E17D9A7D6C}" type="slidenum">
              <a:rPr lang="zh-CN" altLang="en-US" sz="1400"/>
              <a:pPr eaLnBrk="1" hangingPunct="1"/>
              <a:t>12</a:t>
            </a:fld>
            <a:endParaRPr lang="en-US" altLang="zh-CN" sz="1400"/>
          </a:p>
        </p:txBody>
      </p:sp>
      <p:pic>
        <p:nvPicPr>
          <p:cNvPr id="8" name="图片 7">
            <a:extLst>
              <a:ext uri="{FF2B5EF4-FFF2-40B4-BE49-F238E27FC236}">
                <a16:creationId xmlns:a16="http://schemas.microsoft.com/office/drawing/2014/main" id="{8C5F4ACD-323F-BF55-E047-50B84781A49F}"/>
              </a:ext>
            </a:extLst>
          </p:cNvPr>
          <p:cNvPicPr>
            <a:picLocks noChangeAspect="1"/>
          </p:cNvPicPr>
          <p:nvPr/>
        </p:nvPicPr>
        <p:blipFill rotWithShape="1">
          <a:blip r:embed="rId3"/>
          <a:srcRect l="24079" t="15027" r="51841" b="68057"/>
          <a:stretch/>
        </p:blipFill>
        <p:spPr>
          <a:xfrm>
            <a:off x="611560" y="5535797"/>
            <a:ext cx="2808312" cy="1109737"/>
          </a:xfrm>
          <a:prstGeom prst="rect">
            <a:avLst/>
          </a:prstGeom>
        </p:spPr>
      </p:pic>
      <p:sp>
        <p:nvSpPr>
          <p:cNvPr id="9" name="矩形 8">
            <a:extLst>
              <a:ext uri="{FF2B5EF4-FFF2-40B4-BE49-F238E27FC236}">
                <a16:creationId xmlns:a16="http://schemas.microsoft.com/office/drawing/2014/main" id="{AE88C238-D512-A6B1-17E1-AD75067BF10C}"/>
              </a:ext>
            </a:extLst>
          </p:cNvPr>
          <p:cNvSpPr/>
          <p:nvPr/>
        </p:nvSpPr>
        <p:spPr bwMode="auto">
          <a:xfrm>
            <a:off x="1101620" y="5373216"/>
            <a:ext cx="1728192" cy="141989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16851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685800" y="1566664"/>
            <a:ext cx="7772400" cy="2726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endParaRPr lang="zh-CN" altLang="en-US" sz="2000" dirty="0">
              <a:latin typeface="Times New Roman" pitchFamily="18" charset="0"/>
              <a:ea typeface="宋体" pitchFamily="2" charset="-122"/>
            </a:endParaRPr>
          </a:p>
          <a:p>
            <a:pPr algn="just" eaLnBrk="1" hangingPunct="1"/>
            <a:r>
              <a:rPr lang="zh-CN" altLang="en-US" sz="2800" b="1" dirty="0">
                <a:latin typeface="Comic Sans MS" pitchFamily="66" charset="0"/>
                <a:ea typeface="楷体_GB2312" pitchFamily="49" charset="-122"/>
              </a:rPr>
              <a:t>注意：</a:t>
            </a:r>
            <a:r>
              <a:rPr lang="zh-CN" altLang="en-US" sz="2800" b="1" dirty="0">
                <a:solidFill>
                  <a:srgbClr val="CC00FF"/>
                </a:solidFill>
                <a:latin typeface="Comic Sans MS" pitchFamily="66" charset="0"/>
                <a:ea typeface="楷体_GB2312" pitchFamily="49" charset="-122"/>
              </a:rPr>
              <a:t>输出电流的方向跟原来端口入射电流相同，目的是可以保证前面一级的输出电流正好等于后一级的输入电流。</a:t>
            </a:r>
            <a:endParaRPr lang="en-US" altLang="zh-CN" sz="2800" b="1" dirty="0">
              <a:solidFill>
                <a:srgbClr val="CC00FF"/>
              </a:solidFill>
              <a:latin typeface="Comic Sans MS" pitchFamily="66" charset="0"/>
              <a:ea typeface="楷体_GB2312" pitchFamily="49" charset="-122"/>
            </a:endParaRPr>
          </a:p>
          <a:p>
            <a:pPr algn="just" eaLnBrk="1" hangingPunct="1">
              <a:buFontTx/>
              <a:buChar char="•"/>
            </a:pPr>
            <a:endParaRPr lang="en-US" altLang="zh-CN" sz="2000" b="1" dirty="0">
              <a:solidFill>
                <a:srgbClr val="CC00FF"/>
              </a:solidFill>
              <a:latin typeface="Times New Roman" pitchFamily="18" charset="0"/>
              <a:ea typeface="楷体_GB2312" pitchFamily="49" charset="-122"/>
            </a:endParaRPr>
          </a:p>
        </p:txBody>
      </p:sp>
      <p:sp>
        <p:nvSpPr>
          <p:cNvPr id="8195"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3635319-7D1E-4E30-ADE7-715E00350CBB}" type="slidenum">
              <a:rPr lang="zh-CN" altLang="en-US" sz="1400"/>
              <a:pPr eaLnBrk="1" hangingPunct="1"/>
              <a:t>13</a:t>
            </a:fld>
            <a:endParaRPr lang="en-US" altLang="zh-CN" sz="1400"/>
          </a:p>
        </p:txBody>
      </p:sp>
    </p:spTree>
    <p:extLst>
      <p:ext uri="{BB962C8B-B14F-4D97-AF65-F5344CB8AC3E}">
        <p14:creationId xmlns:p14="http://schemas.microsoft.com/office/powerpoint/2010/main" val="9565969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xfrm>
            <a:off x="685800" y="990600"/>
            <a:ext cx="7772400" cy="5272088"/>
          </a:xfrm>
        </p:spPr>
        <p:txBody>
          <a:bodyPr/>
          <a:lstStyle/>
          <a:p>
            <a:pPr eaLnBrk="1" hangingPunct="1"/>
            <a:r>
              <a:rPr lang="zh-CN" altLang="en-US" sz="2000" dirty="0">
                <a:latin typeface="Comic Sans MS" pitchFamily="66" charset="0"/>
                <a:ea typeface="宋体" pitchFamily="2" charset="-122"/>
              </a:rPr>
              <a:t>通过矩阵可以表示为</a:t>
            </a:r>
            <a:endParaRPr lang="en-US" altLang="zh-CN" sz="2000" dirty="0">
              <a:latin typeface="Comic Sans MS" pitchFamily="66" charset="0"/>
              <a:ea typeface="宋体" pitchFamily="2" charset="-122"/>
            </a:endParaRPr>
          </a:p>
          <a:p>
            <a:pPr eaLnBrk="1" hangingPunct="1"/>
            <a:endParaRPr lang="en-US" altLang="zh-CN" sz="2000" dirty="0">
              <a:latin typeface="Comic Sans MS" pitchFamily="66" charset="0"/>
              <a:ea typeface="宋体" pitchFamily="2" charset="-122"/>
            </a:endParaRPr>
          </a:p>
          <a:p>
            <a:pPr eaLnBrk="1" hangingPunct="1"/>
            <a:endParaRPr lang="en-US" altLang="zh-CN" sz="2000" dirty="0">
              <a:latin typeface="TimesNewRoman" charset="0"/>
              <a:ea typeface="宋体" pitchFamily="2" charset="-122"/>
            </a:endParaRPr>
          </a:p>
          <a:p>
            <a:pPr eaLnBrk="1" hangingPunct="1"/>
            <a:endParaRPr lang="en-US" altLang="zh-CN" sz="2000" dirty="0">
              <a:latin typeface="TimesNewRoman" charset="0"/>
              <a:ea typeface="宋体" pitchFamily="2" charset="-122"/>
            </a:endParaRPr>
          </a:p>
          <a:p>
            <a:pPr eaLnBrk="1" hangingPunct="1">
              <a:buFontTx/>
              <a:buNone/>
            </a:pPr>
            <a:r>
              <a:rPr lang="en-US" altLang="zh-CN" sz="2000" dirty="0">
                <a:latin typeface="TimesNewRoman" charset="0"/>
                <a:ea typeface="宋体" pitchFamily="2" charset="-122"/>
              </a:rPr>
              <a:t>     </a:t>
            </a:r>
            <a:r>
              <a:rPr lang="zh-CN" altLang="en-US" sz="2000" dirty="0">
                <a:latin typeface="TimesNewRoman" charset="0"/>
                <a:ea typeface="宋体" pitchFamily="2" charset="-122"/>
              </a:rPr>
              <a:t>其中</a:t>
            </a:r>
            <a:endParaRPr lang="en-US" altLang="zh-CN" sz="2000" dirty="0">
              <a:latin typeface="TimesNewRoman" charset="0"/>
              <a:ea typeface="宋体" pitchFamily="2" charset="-122"/>
            </a:endParaRPr>
          </a:p>
          <a:p>
            <a:pPr eaLnBrk="1" hangingPunct="1"/>
            <a:endParaRPr lang="en-US" altLang="zh-CN" sz="2000" dirty="0">
              <a:latin typeface="TimesNewRoman" charset="0"/>
              <a:ea typeface="宋体" pitchFamily="2" charset="-122"/>
            </a:endParaRPr>
          </a:p>
          <a:p>
            <a:pPr eaLnBrk="1" hangingPunct="1"/>
            <a:endParaRPr lang="zh-CN" altLang="en-US" sz="2000" dirty="0">
              <a:latin typeface="Times New Roman" pitchFamily="18" charset="0"/>
              <a:ea typeface="宋体" pitchFamily="2" charset="-122"/>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447800"/>
            <a:ext cx="200025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819400"/>
            <a:ext cx="458152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810000"/>
            <a:ext cx="54673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2"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E59AE5F-284D-4D93-B7F8-4608AB8BCCBC}" type="slidenum">
              <a:rPr lang="zh-CN" altLang="en-US" sz="1400"/>
              <a:pPr eaLnBrk="1" hangingPunct="1"/>
              <a:t>14</a:t>
            </a:fld>
            <a:endParaRPr lang="en-US" altLang="zh-CN" sz="1400"/>
          </a:p>
        </p:txBody>
      </p:sp>
    </p:spTree>
    <p:extLst>
      <p:ext uri="{BB962C8B-B14F-4D97-AF65-F5344CB8AC3E}">
        <p14:creationId xmlns:p14="http://schemas.microsoft.com/office/powerpoint/2010/main" val="2725082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613805" y="1750170"/>
            <a:ext cx="7772400" cy="4662487"/>
          </a:xfrm>
        </p:spPr>
        <p:txBody>
          <a:bodyPr/>
          <a:lstStyle/>
          <a:p>
            <a:pPr algn="just">
              <a:lnSpc>
                <a:spcPct val="90000"/>
              </a:lnSpc>
            </a:pPr>
            <a:r>
              <a:rPr lang="en-US" altLang="zh-CN" sz="2400" dirty="0">
                <a:latin typeface="Comic Sans MS" pitchFamily="66" charset="0"/>
                <a:ea typeface="宋体" pitchFamily="2" charset="-122"/>
              </a:rPr>
              <a:t>Given </a:t>
            </a:r>
            <a:r>
              <a:rPr lang="zh-CN" altLang="en-US" sz="2400" dirty="0">
                <a:latin typeface="Comic Sans MS" pitchFamily="66" charset="0"/>
                <a:ea typeface="宋体" pitchFamily="2" charset="-122"/>
              </a:rPr>
              <a:t>对于一个级联的两端口网络，它的传输矩阵可以分解为网络</a:t>
            </a:r>
            <a:r>
              <a:rPr lang="en-US" altLang="zh-CN" sz="2400" dirty="0">
                <a:latin typeface="Comic Sans MS" pitchFamily="66" charset="0"/>
                <a:ea typeface="宋体" pitchFamily="2" charset="-122"/>
              </a:rPr>
              <a:t># 1</a:t>
            </a:r>
            <a:r>
              <a:rPr lang="zh-CN" altLang="en-US" sz="2400" dirty="0">
                <a:latin typeface="Comic Sans MS" pitchFamily="66" charset="0"/>
                <a:ea typeface="宋体" pitchFamily="2" charset="-122"/>
              </a:rPr>
              <a:t>和网络</a:t>
            </a:r>
            <a:r>
              <a:rPr lang="en-US" altLang="zh-CN" sz="2400" dirty="0">
                <a:latin typeface="Comic Sans MS" pitchFamily="66" charset="0"/>
                <a:ea typeface="宋体" pitchFamily="2" charset="-122"/>
              </a:rPr>
              <a:t>2</a:t>
            </a:r>
            <a:r>
              <a:rPr lang="zh-CN" altLang="en-US" sz="2400" dirty="0">
                <a:latin typeface="Comic Sans MS" pitchFamily="66" charset="0"/>
                <a:ea typeface="宋体" pitchFamily="2" charset="-122"/>
              </a:rPr>
              <a:t>矩阵的相乘</a:t>
            </a:r>
            <a:endParaRPr lang="en-US" altLang="zh-CN" sz="2400" dirty="0">
              <a:latin typeface="Comic Sans MS" pitchFamily="66" charset="0"/>
              <a:ea typeface="宋体" pitchFamily="2" charset="-122"/>
            </a:endParaRPr>
          </a:p>
          <a:p>
            <a:pPr algn="just">
              <a:lnSpc>
                <a:spcPct val="90000"/>
              </a:lnSpc>
            </a:pPr>
            <a:endParaRPr lang="en-US" altLang="zh-CN" sz="2400" dirty="0">
              <a:latin typeface="Comic Sans MS" pitchFamily="66" charset="0"/>
              <a:ea typeface="宋体" pitchFamily="2" charset="-122"/>
            </a:endParaRPr>
          </a:p>
          <a:p>
            <a:pPr algn="just">
              <a:lnSpc>
                <a:spcPct val="90000"/>
              </a:lnSpc>
            </a:pPr>
            <a:endParaRPr lang="en-US" altLang="zh-CN" sz="2400" dirty="0">
              <a:latin typeface="Comic Sans MS" pitchFamily="66" charset="0"/>
              <a:ea typeface="宋体" pitchFamily="2" charset="-122"/>
            </a:endParaRPr>
          </a:p>
          <a:p>
            <a:pPr algn="just" eaLnBrk="1" hangingPunct="1">
              <a:lnSpc>
                <a:spcPct val="90000"/>
              </a:lnSpc>
            </a:pPr>
            <a:endParaRPr lang="en-US" altLang="zh-CN" sz="2400" dirty="0">
              <a:latin typeface="Comic Sans MS" pitchFamily="66" charset="0"/>
              <a:ea typeface="宋体" pitchFamily="2" charset="-122"/>
            </a:endParaRPr>
          </a:p>
          <a:p>
            <a:pPr algn="just" eaLnBrk="1" hangingPunct="1">
              <a:lnSpc>
                <a:spcPct val="90000"/>
              </a:lnSpc>
              <a:buFontTx/>
              <a:buNone/>
            </a:pPr>
            <a:r>
              <a:rPr lang="en-US" altLang="zh-CN" sz="2400" dirty="0" smtClean="0">
                <a:latin typeface="Comic Sans MS" pitchFamily="66" charset="0"/>
                <a:ea typeface="宋体" pitchFamily="2" charset="-122"/>
              </a:rPr>
              <a:t>   </a:t>
            </a:r>
            <a:r>
              <a:rPr lang="zh-CN" altLang="en-US" sz="2400" dirty="0">
                <a:latin typeface="Comic Sans MS" pitchFamily="66" charset="0"/>
                <a:ea typeface="宋体" pitchFamily="2" charset="-122"/>
              </a:rPr>
              <a:t>进一步可化简为</a:t>
            </a:r>
            <a:endParaRPr lang="en-US" altLang="zh-CN" sz="2400" dirty="0">
              <a:latin typeface="Comic Sans MS" pitchFamily="66" charset="0"/>
              <a:ea typeface="宋体" pitchFamily="2" charset="-122"/>
            </a:endParaRPr>
          </a:p>
          <a:p>
            <a:pPr algn="just" eaLnBrk="1" hangingPunct="1">
              <a:lnSpc>
                <a:spcPct val="90000"/>
              </a:lnSpc>
              <a:buFontTx/>
              <a:buNone/>
            </a:pPr>
            <a:endParaRPr lang="en-US" altLang="zh-CN" sz="2400" dirty="0">
              <a:latin typeface="Comic Sans MS" pitchFamily="66" charset="0"/>
              <a:ea typeface="宋体" pitchFamily="2" charset="-122"/>
            </a:endParaRPr>
          </a:p>
          <a:p>
            <a:pPr algn="just" eaLnBrk="1" hangingPunct="1">
              <a:lnSpc>
                <a:spcPct val="90000"/>
              </a:lnSpc>
              <a:buFontTx/>
              <a:buNone/>
            </a:pPr>
            <a:endParaRPr lang="en-US" altLang="zh-CN" sz="2400" dirty="0">
              <a:latin typeface="TimesNewRoman" charset="0"/>
              <a:ea typeface="宋体" pitchFamily="2" charset="-122"/>
            </a:endParaRPr>
          </a:p>
          <a:p>
            <a:pPr algn="just" eaLnBrk="1" hangingPunct="1">
              <a:lnSpc>
                <a:spcPct val="90000"/>
              </a:lnSpc>
              <a:buFontTx/>
              <a:buNone/>
            </a:pPr>
            <a:endParaRPr lang="en-US" altLang="zh-CN" sz="2400" dirty="0">
              <a:latin typeface="TimesNewRoman" charset="0"/>
              <a:ea typeface="宋体" pitchFamily="2" charset="-122"/>
            </a:endParaRPr>
          </a:p>
          <a:p>
            <a:pPr algn="just" eaLnBrk="1" hangingPunct="1">
              <a:lnSpc>
                <a:spcPct val="90000"/>
              </a:lnSpc>
              <a:buFontTx/>
              <a:buNone/>
            </a:pPr>
            <a:r>
              <a:rPr lang="en-US" altLang="zh-CN" sz="2400" dirty="0">
                <a:latin typeface="TimesNewRoman" charset="0"/>
                <a:ea typeface="宋体" pitchFamily="2" charset="-122"/>
              </a:rPr>
              <a:t>     </a:t>
            </a:r>
          </a:p>
          <a:p>
            <a:pPr eaLnBrk="1" hangingPunct="1">
              <a:lnSpc>
                <a:spcPct val="90000"/>
              </a:lnSpc>
            </a:pPr>
            <a:endParaRPr lang="zh-CN" altLang="en-US" sz="2800" dirty="0">
              <a:latin typeface="Times New Roman" pitchFamily="18" charset="0"/>
              <a:ea typeface="宋体" pitchFamily="2" charset="-122"/>
            </a:endParaRPr>
          </a:p>
        </p:txBody>
      </p:sp>
      <p:sp>
        <p:nvSpPr>
          <p:cNvPr id="40963" name="Rectangle 3"/>
          <p:cNvSpPr>
            <a:spLocks noGrp="1" noChangeArrowheads="1"/>
          </p:cNvSpPr>
          <p:nvPr>
            <p:ph type="title"/>
          </p:nvPr>
        </p:nvSpPr>
        <p:spPr>
          <a:xfrm>
            <a:off x="990600" y="773832"/>
            <a:ext cx="7373938" cy="1143000"/>
          </a:xfrm>
          <a:noFill/>
        </p:spPr>
        <p:txBody>
          <a:bodyPr>
            <a:normAutofit/>
          </a:bodyPr>
          <a:lstStyle/>
          <a:p>
            <a:pPr eaLnBrk="1" hangingPunct="1"/>
            <a:r>
              <a:rPr lang="zh-CN" altLang="en-US" sz="3600" dirty="0">
                <a:ea typeface="宋体" pitchFamily="2" charset="-122"/>
              </a:rPr>
              <a:t>级联网络的传输矩阵</a:t>
            </a:r>
            <a:endParaRPr lang="en-US" altLang="zh-CN" dirty="0">
              <a:ea typeface="宋体" pitchFamily="2" charset="-122"/>
            </a:endParaRP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7269" y="2492896"/>
            <a:ext cx="4800600"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4149080"/>
            <a:ext cx="2895600"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6"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F079CEB-BCAC-4213-906B-C5EF35721DD5}" type="slidenum">
              <a:rPr lang="zh-CN" altLang="en-US" sz="1400"/>
              <a:pPr eaLnBrk="1" hangingPunct="1"/>
              <a:t>15</a:t>
            </a:fld>
            <a:endParaRPr lang="en-US" altLang="zh-CN" sz="140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A9C8F57-4F22-9681-5810-079229E92662}"/>
                  </a:ext>
                </a:extLst>
              </p:cNvPr>
              <p:cNvSpPr txBox="1"/>
              <p:nvPr/>
            </p:nvSpPr>
            <p:spPr>
              <a:xfrm>
                <a:off x="6732240" y="4332709"/>
                <a:ext cx="1032142" cy="615553"/>
              </a:xfrm>
              <a:prstGeom prst="rect">
                <a:avLst/>
              </a:prstGeom>
              <a:noFill/>
            </p:spPr>
            <p:txBody>
              <a:bodyPr wrap="none" lIns="0" tIns="0" rIns="0" bIns="0" rtlCol="0">
                <a:spAutoFit/>
              </a:bodyPr>
              <a:lstStyle/>
              <a:p>
                <a14:m>
                  <m:oMath xmlns:m="http://schemas.openxmlformats.org/officeDocument/2006/math">
                    <m:r>
                      <a:rPr lang="en-US" altLang="zh-CN" i="1" smtClean="0">
                        <a:solidFill>
                          <a:srgbClr val="FF0000"/>
                        </a:solidFill>
                        <a:latin typeface="Cambria Math" panose="02040503050406030204" pitchFamily="18" charset="0"/>
                      </a:rPr>
                      <m:t>𝐴</m:t>
                    </m:r>
                  </m:oMath>
                </a14:m>
                <a:r>
                  <a:rPr lang="en-US" altLang="zh-CN" i="1" dirty="0">
                    <a:solidFill>
                      <a:srgbClr val="FF0000"/>
                    </a:solidFill>
                  </a:rPr>
                  <a:t>=A</a:t>
                </a:r>
                <a:r>
                  <a:rPr lang="en-US" altLang="zh-CN" i="1" baseline="-25000" dirty="0">
                    <a:solidFill>
                      <a:srgbClr val="FF0000"/>
                    </a:solidFill>
                  </a:rPr>
                  <a:t>A</a:t>
                </a:r>
                <a:r>
                  <a:rPr lang="en-US" altLang="zh-CN" i="1" dirty="0">
                    <a:solidFill>
                      <a:srgbClr val="FF0000"/>
                    </a:solidFill>
                  </a:rPr>
                  <a:t>A</a:t>
                </a:r>
                <a:r>
                  <a:rPr lang="en-US" altLang="zh-CN" i="1" baseline="-25000" dirty="0">
                    <a:solidFill>
                      <a:srgbClr val="FF0000"/>
                    </a:solidFill>
                  </a:rPr>
                  <a:t>B</a:t>
                </a:r>
              </a:p>
              <a:p>
                <a:endParaRPr lang="zh-CN" altLang="en-US" i="1" baseline="-25000" dirty="0">
                  <a:solidFill>
                    <a:srgbClr val="FF0000"/>
                  </a:solidFill>
                </a:endParaRPr>
              </a:p>
            </p:txBody>
          </p:sp>
        </mc:Choice>
        <mc:Fallback xmlns="">
          <p:sp>
            <p:nvSpPr>
              <p:cNvPr id="9" name="文本框 8">
                <a:extLst>
                  <a:ext uri="{FF2B5EF4-FFF2-40B4-BE49-F238E27FC236}">
                    <a16:creationId xmlns:a16="http://schemas.microsoft.com/office/drawing/2014/main" id="{AA9C8F57-4F22-9681-5810-079229E92662}"/>
                  </a:ext>
                </a:extLst>
              </p:cNvPr>
              <p:cNvSpPr txBox="1">
                <a:spLocks noRot="1" noChangeAspect="1" noMove="1" noResize="1" noEditPoints="1" noAdjustHandles="1" noChangeArrowheads="1" noChangeShapeType="1" noTextEdit="1"/>
              </p:cNvSpPr>
              <p:nvPr/>
            </p:nvSpPr>
            <p:spPr>
              <a:xfrm>
                <a:off x="6732240" y="4332709"/>
                <a:ext cx="1032142" cy="615553"/>
              </a:xfrm>
              <a:prstGeom prst="rect">
                <a:avLst/>
              </a:prstGeom>
              <a:blipFill>
                <a:blip r:embed="rId5"/>
                <a:stretch>
                  <a:fillRect l="-10000" t="-15842" r="-11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9CC81D6-067C-8CF2-E8DE-3C3ED33AACB5}"/>
                  </a:ext>
                </a:extLst>
              </p:cNvPr>
              <p:cNvSpPr txBox="1"/>
              <p:nvPr/>
            </p:nvSpPr>
            <p:spPr>
              <a:xfrm>
                <a:off x="5030340" y="5336844"/>
                <a:ext cx="1359475"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0000"/>
                          </a:solidFill>
                          <a:latin typeface="Cambria Math" panose="02040503050406030204" pitchFamily="18" charset="0"/>
                        </a:rPr>
                        <m:t>𝐴</m:t>
                      </m:r>
                      <m:r>
                        <a:rPr lang="en-US" altLang="zh-CN" sz="2200" b="0" i="1" smtClean="0">
                          <a:solidFill>
                            <a:srgbClr val="FF0000"/>
                          </a:solidFill>
                          <a:latin typeface="Cambria Math" panose="02040503050406030204" pitchFamily="18" charset="0"/>
                        </a:rPr>
                        <m:t>=</m:t>
                      </m:r>
                      <m:nary>
                        <m:naryPr>
                          <m:chr m:val="∏"/>
                          <m:ctrlPr>
                            <a:rPr lang="zh-CN" altLang="en-US" sz="2200" i="1" smtClean="0">
                              <a:solidFill>
                                <a:srgbClr val="FF0000"/>
                              </a:solidFill>
                              <a:latin typeface="Cambria Math" panose="02040503050406030204" pitchFamily="18" charset="0"/>
                            </a:rPr>
                          </m:ctrlPr>
                        </m:naryPr>
                        <m:sub>
                          <m:r>
                            <m:rPr>
                              <m:brk m:alnAt="23"/>
                            </m:rPr>
                            <a:rPr lang="en-US" altLang="zh-CN" sz="2200" b="0" i="1" smtClean="0">
                              <a:solidFill>
                                <a:srgbClr val="FF0000"/>
                              </a:solidFill>
                              <a:latin typeface="Cambria Math" panose="02040503050406030204" pitchFamily="18" charset="0"/>
                            </a:rPr>
                            <m:t>𝑖</m:t>
                          </m:r>
                          <m:r>
                            <a:rPr lang="en-US" altLang="zh-CN" sz="2200" b="0" i="1" smtClean="0">
                              <a:solidFill>
                                <a:srgbClr val="FF0000"/>
                              </a:solidFill>
                              <a:latin typeface="Cambria Math" panose="02040503050406030204" pitchFamily="18" charset="0"/>
                            </a:rPr>
                            <m:t>=1</m:t>
                          </m:r>
                        </m:sub>
                        <m:sup>
                          <m:r>
                            <a:rPr lang="en-US" altLang="zh-CN" sz="2200" b="0" i="1" smtClean="0">
                              <a:solidFill>
                                <a:srgbClr val="FF0000"/>
                              </a:solidFill>
                              <a:latin typeface="Cambria Math" panose="02040503050406030204" pitchFamily="18" charset="0"/>
                            </a:rPr>
                            <m:t>𝑛</m:t>
                          </m:r>
                        </m:sup>
                        <m:e>
                          <m:sSub>
                            <m:sSubPr>
                              <m:ctrlPr>
                                <a:rPr lang="en-US" altLang="zh-CN" sz="2200" i="1" smtClean="0">
                                  <a:solidFill>
                                    <a:srgbClr val="FF0000"/>
                                  </a:solidFill>
                                  <a:latin typeface="Cambria Math" panose="02040503050406030204" pitchFamily="18" charset="0"/>
                                </a:rPr>
                              </m:ctrlPr>
                            </m:sSubPr>
                            <m:e>
                              <m:r>
                                <a:rPr lang="en-US" altLang="zh-CN" sz="2200" b="0" i="1" smtClean="0">
                                  <a:solidFill>
                                    <a:srgbClr val="FF0000"/>
                                  </a:solidFill>
                                  <a:latin typeface="Cambria Math" panose="02040503050406030204" pitchFamily="18" charset="0"/>
                                </a:rPr>
                                <m:t>𝐴</m:t>
                              </m:r>
                            </m:e>
                            <m:sub>
                              <m:r>
                                <a:rPr lang="en-US" altLang="zh-CN" sz="2200" b="0" i="1" smtClean="0">
                                  <a:solidFill>
                                    <a:srgbClr val="FF0000"/>
                                  </a:solidFill>
                                  <a:latin typeface="Cambria Math" panose="02040503050406030204" pitchFamily="18" charset="0"/>
                                </a:rPr>
                                <m:t>𝑖</m:t>
                              </m:r>
                            </m:sub>
                          </m:sSub>
                        </m:e>
                      </m:nary>
                    </m:oMath>
                  </m:oMathPara>
                </a14:m>
                <a:endParaRPr lang="zh-CN" altLang="en-US" sz="2200" dirty="0">
                  <a:solidFill>
                    <a:srgbClr val="FF0000"/>
                  </a:solidFill>
                </a:endParaRPr>
              </a:p>
            </p:txBody>
          </p:sp>
        </mc:Choice>
        <mc:Fallback xmlns="">
          <p:sp>
            <p:nvSpPr>
              <p:cNvPr id="10" name="文本框 9">
                <a:extLst>
                  <a:ext uri="{FF2B5EF4-FFF2-40B4-BE49-F238E27FC236}">
                    <a16:creationId xmlns:a16="http://schemas.microsoft.com/office/drawing/2014/main" id="{69CC81D6-067C-8CF2-E8DE-3C3ED33AACB5}"/>
                  </a:ext>
                </a:extLst>
              </p:cNvPr>
              <p:cNvSpPr txBox="1">
                <a:spLocks noRot="1" noChangeAspect="1" noMove="1" noResize="1" noEditPoints="1" noAdjustHandles="1" noChangeArrowheads="1" noChangeShapeType="1" noTextEdit="1"/>
              </p:cNvSpPr>
              <p:nvPr/>
            </p:nvSpPr>
            <p:spPr>
              <a:xfrm>
                <a:off x="5030340" y="5336844"/>
                <a:ext cx="1359475" cy="924164"/>
              </a:xfrm>
              <a:prstGeom prst="rect">
                <a:avLst/>
              </a:prstGeom>
              <a:blipFill>
                <a:blip r:embed="rId6"/>
                <a:stretch>
                  <a:fillRect/>
                </a:stretch>
              </a:blipFill>
            </p:spPr>
            <p:txBody>
              <a:bodyPr/>
              <a:lstStyle/>
              <a:p>
                <a:r>
                  <a:rPr lang="zh-CN" altLang="en-US">
                    <a:noFill/>
                  </a:rPr>
                  <a:t> </a:t>
                </a:r>
              </a:p>
            </p:txBody>
          </p:sp>
        </mc:Fallback>
      </mc:AlternateContent>
      <p:graphicFrame>
        <p:nvGraphicFramePr>
          <p:cNvPr id="11" name="Object 4"/>
          <p:cNvGraphicFramePr>
            <a:graphicFrameLocks noChangeAspect="1"/>
          </p:cNvGraphicFramePr>
          <p:nvPr>
            <p:extLst>
              <p:ext uri="{D42A27DB-BD31-4B8C-83A1-F6EECF244321}">
                <p14:modId xmlns:p14="http://schemas.microsoft.com/office/powerpoint/2010/main" val="261708182"/>
              </p:ext>
            </p:extLst>
          </p:nvPr>
        </p:nvGraphicFramePr>
        <p:xfrm>
          <a:off x="1139614" y="5456026"/>
          <a:ext cx="3527425" cy="685800"/>
        </p:xfrm>
        <a:graphic>
          <a:graphicData uri="http://schemas.openxmlformats.org/presentationml/2006/ole">
            <mc:AlternateContent xmlns:mc="http://schemas.openxmlformats.org/markup-compatibility/2006">
              <mc:Choice xmlns:v="urn:schemas-microsoft-com:vml" Requires="v">
                <p:oleObj spid="_x0000_s33802" name="Equation" r:id="rId7" imgW="1320227" imgH="253890" progId="Equation.DSMT4">
                  <p:embed/>
                </p:oleObj>
              </mc:Choice>
              <mc:Fallback>
                <p:oleObj name="Equation" r:id="rId7" imgW="1320227" imgH="253890" progId="Equation.DSMT4">
                  <p:embed/>
                  <p:pic>
                    <p:nvPicPr>
                      <p:cNvPr id="4198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9614" y="5456026"/>
                        <a:ext cx="35274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2664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65931" y="835270"/>
            <a:ext cx="8288338" cy="533400"/>
          </a:xfrm>
        </p:spPr>
        <p:txBody>
          <a:bodyPr>
            <a:normAutofit fontScale="90000"/>
          </a:bodyPr>
          <a:lstStyle/>
          <a:p>
            <a:pPr eaLnBrk="1" hangingPunct="1"/>
            <a:r>
              <a:rPr lang="zh-CN" altLang="en-US" sz="3600" u="sng" dirty="0">
                <a:ea typeface="宋体" pitchFamily="2" charset="-122"/>
              </a:rPr>
              <a:t>例子 </a:t>
            </a:r>
            <a:r>
              <a:rPr lang="en-US" altLang="zh-CN" sz="3600" dirty="0">
                <a:ea typeface="宋体" pitchFamily="2" charset="-122"/>
              </a:rPr>
              <a:t>(ABCD </a:t>
            </a:r>
            <a:r>
              <a:rPr lang="zh-CN" altLang="en-US" sz="3600" dirty="0">
                <a:ea typeface="宋体" pitchFamily="2" charset="-122"/>
              </a:rPr>
              <a:t>参数的计算</a:t>
            </a:r>
            <a:r>
              <a:rPr lang="en-US" altLang="zh-CN" sz="3600" dirty="0">
                <a:ea typeface="宋体" pitchFamily="2" charset="-122"/>
              </a:rPr>
              <a:t>)</a:t>
            </a:r>
          </a:p>
        </p:txBody>
      </p:sp>
      <p:sp>
        <p:nvSpPr>
          <p:cNvPr id="10243" name="Rectangle 3"/>
          <p:cNvSpPr>
            <a:spLocks noGrp="1" noChangeArrowheads="1"/>
          </p:cNvSpPr>
          <p:nvPr>
            <p:ph type="body" idx="1"/>
          </p:nvPr>
        </p:nvSpPr>
        <p:spPr>
          <a:xfrm>
            <a:off x="762000" y="2590800"/>
            <a:ext cx="7696200" cy="1600200"/>
          </a:xfrm>
        </p:spPr>
        <p:txBody>
          <a:bodyPr>
            <a:normAutofit/>
          </a:bodyPr>
          <a:lstStyle/>
          <a:p>
            <a:pPr algn="just" eaLnBrk="1" hangingPunct="1">
              <a:lnSpc>
                <a:spcPct val="90000"/>
              </a:lnSpc>
            </a:pPr>
            <a:r>
              <a:rPr lang="zh-CN" altLang="en-US" sz="2800" dirty="0">
                <a:latin typeface="Comic Sans MS" pitchFamily="66" charset="0"/>
                <a:ea typeface="宋体" pitchFamily="2" charset="-122"/>
              </a:rPr>
              <a:t>计算出串联特性阻抗</a:t>
            </a:r>
            <a:r>
              <a:rPr lang="en-US" altLang="zh-CN" sz="2800" dirty="0">
                <a:latin typeface="Comic Sans MS" pitchFamily="66" charset="0"/>
                <a:ea typeface="宋体" pitchFamily="2" charset="-122"/>
              </a:rPr>
              <a:t>Z</a:t>
            </a:r>
            <a:r>
              <a:rPr lang="zh-CN" altLang="en-US" sz="2800" dirty="0">
                <a:latin typeface="Comic Sans MS" pitchFamily="66" charset="0"/>
                <a:ea typeface="宋体" pitchFamily="2" charset="-122"/>
              </a:rPr>
              <a:t>的两端口网络的</a:t>
            </a:r>
            <a:r>
              <a:rPr lang="en-US" altLang="zh-CN" sz="2800" dirty="0">
                <a:latin typeface="Comic Sans MS" pitchFamily="66" charset="0"/>
                <a:ea typeface="宋体" pitchFamily="2" charset="-122"/>
              </a:rPr>
              <a:t>ABCD</a:t>
            </a:r>
            <a:r>
              <a:rPr lang="zh-CN" altLang="en-US" sz="2800" dirty="0">
                <a:latin typeface="Comic Sans MS" pitchFamily="66" charset="0"/>
                <a:ea typeface="宋体" pitchFamily="2" charset="-122"/>
              </a:rPr>
              <a:t>矩阵参数</a:t>
            </a:r>
            <a:r>
              <a:rPr lang="en-US" altLang="zh-CN" sz="2800" dirty="0">
                <a:latin typeface="Comic Sans MS" pitchFamily="66" charset="0"/>
                <a:ea typeface="宋体" pitchFamily="2" charset="-122"/>
              </a:rPr>
              <a:t>.</a:t>
            </a:r>
            <a:r>
              <a:rPr lang="en-US" altLang="zh-CN" sz="2000" dirty="0">
                <a:latin typeface="Comic Sans MS" pitchFamily="66" charset="0"/>
                <a:ea typeface="宋体" pitchFamily="2" charset="-122"/>
              </a:rPr>
              <a:t> </a:t>
            </a:r>
          </a:p>
          <a:p>
            <a:pPr algn="just" eaLnBrk="1" hangingPunct="1">
              <a:lnSpc>
                <a:spcPct val="90000"/>
              </a:lnSpc>
              <a:buFontTx/>
              <a:buNone/>
            </a:pPr>
            <a:r>
              <a:rPr lang="en-US" altLang="zh-CN" sz="2000" b="1" dirty="0">
                <a:solidFill>
                  <a:srgbClr val="D60093"/>
                </a:solidFill>
                <a:latin typeface="Times New Roman" pitchFamily="18" charset="0"/>
                <a:ea typeface="宋体" pitchFamily="2" charset="-122"/>
              </a:rPr>
              <a:t>      </a:t>
            </a:r>
          </a:p>
        </p:txBody>
      </p:sp>
      <p:sp>
        <p:nvSpPr>
          <p:cNvPr id="10244" name="Rectangle 4"/>
          <p:cNvSpPr>
            <a:spLocks noChangeArrowheads="1"/>
          </p:cNvSpPr>
          <p:nvPr/>
        </p:nvSpPr>
        <p:spPr bwMode="auto">
          <a:xfrm>
            <a:off x="3848100" y="2762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pic>
        <p:nvPicPr>
          <p:cNvPr id="10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005064"/>
            <a:ext cx="4608488"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6"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1C017F5-67F7-465B-A30F-8B070D330EC1}" type="slidenum">
              <a:rPr lang="zh-CN" altLang="en-US" sz="1400"/>
              <a:pPr eaLnBrk="1" hangingPunct="1"/>
              <a:t>16</a:t>
            </a:fld>
            <a:endParaRPr lang="en-US" altLang="zh-CN" sz="1400"/>
          </a:p>
        </p:txBody>
      </p:sp>
    </p:spTree>
    <p:extLst>
      <p:ext uri="{BB962C8B-B14F-4D97-AF65-F5344CB8AC3E}">
        <p14:creationId xmlns:p14="http://schemas.microsoft.com/office/powerpoint/2010/main" val="2960449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611560" y="764704"/>
            <a:ext cx="7848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3"/>
              </a:buBlip>
              <a:defRPr sz="3200">
                <a:solidFill>
                  <a:schemeClr val="tx1"/>
                </a:solidFill>
                <a:latin typeface="Tahoma" pitchFamily="34" charset="0"/>
              </a:defRPr>
            </a:lvl1pPr>
            <a:lvl2pPr marL="742950" indent="-285750" eaLnBrk="0" hangingPunct="0">
              <a:spcBef>
                <a:spcPct val="20000"/>
              </a:spcBef>
              <a:buSzPct val="75000"/>
              <a:buBlip>
                <a:blip r:embed="rId4"/>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endParaRPr lang="zh-CN" altLang="en-US" sz="2000" dirty="0">
              <a:latin typeface="Times New Roman" pitchFamily="18" charset="0"/>
              <a:ea typeface="宋体" pitchFamily="2" charset="-122"/>
            </a:endParaRPr>
          </a:p>
          <a:p>
            <a:pPr algn="just" eaLnBrk="1" hangingPunct="1">
              <a:buFontTx/>
              <a:buNone/>
            </a:pPr>
            <a:r>
              <a:rPr lang="zh-CN" altLang="en-US" sz="2800" b="1" dirty="0">
                <a:solidFill>
                  <a:srgbClr val="D60093"/>
                </a:solidFill>
                <a:latin typeface="Times New Roman" pitchFamily="18" charset="0"/>
                <a:ea typeface="宋体" pitchFamily="2" charset="-122"/>
              </a:rPr>
              <a:t>     </a:t>
            </a:r>
            <a:r>
              <a:rPr lang="zh-CN" altLang="en-US" sz="2800" b="1" u="sng" dirty="0">
                <a:solidFill>
                  <a:srgbClr val="D60093"/>
                </a:solidFill>
                <a:latin typeface="Times New Roman" pitchFamily="18" charset="0"/>
                <a:ea typeface="宋体" pitchFamily="2" charset="-122"/>
              </a:rPr>
              <a:t>解析</a:t>
            </a:r>
            <a:endParaRPr lang="en-US" altLang="zh-CN" sz="2800" b="1" u="sng" dirty="0">
              <a:solidFill>
                <a:srgbClr val="D60093"/>
              </a:solidFill>
              <a:latin typeface="Times New Roman" pitchFamily="18" charset="0"/>
              <a:ea typeface="宋体" pitchFamily="2" charset="-122"/>
            </a:endParaRPr>
          </a:p>
          <a:p>
            <a:pPr algn="just" eaLnBrk="1" hangingPunct="1">
              <a:buFontTx/>
              <a:buNone/>
            </a:pPr>
            <a:r>
              <a:rPr lang="en-US" altLang="zh-CN" sz="2800" b="1" dirty="0">
                <a:solidFill>
                  <a:srgbClr val="D60093"/>
                </a:solidFill>
                <a:latin typeface="Times New Roman" pitchFamily="18" charset="0"/>
                <a:ea typeface="宋体" pitchFamily="2" charset="-122"/>
              </a:rPr>
              <a:t>     </a:t>
            </a:r>
            <a:r>
              <a:rPr lang="zh-CN" altLang="en-US" sz="2800" b="1" dirty="0">
                <a:solidFill>
                  <a:srgbClr val="D60093"/>
                </a:solidFill>
                <a:latin typeface="Times New Roman" pitchFamily="18" charset="0"/>
                <a:ea typeface="宋体" pitchFamily="2" charset="-122"/>
              </a:rPr>
              <a:t>通过</a:t>
            </a:r>
            <a:r>
              <a:rPr lang="en-US" altLang="zh-CN" sz="2800" b="1" dirty="0">
                <a:solidFill>
                  <a:srgbClr val="D60093"/>
                </a:solidFill>
                <a:latin typeface="Times New Roman" pitchFamily="18" charset="0"/>
                <a:ea typeface="宋体" pitchFamily="2" charset="-122"/>
              </a:rPr>
              <a:t>ABCD</a:t>
            </a:r>
            <a:r>
              <a:rPr lang="zh-CN" altLang="en-US" sz="2800" b="1" dirty="0">
                <a:solidFill>
                  <a:srgbClr val="D60093"/>
                </a:solidFill>
                <a:latin typeface="Times New Roman" pitchFamily="18" charset="0"/>
                <a:ea typeface="宋体" pitchFamily="2" charset="-122"/>
              </a:rPr>
              <a:t>矩阵参数的定义我们可知</a:t>
            </a:r>
            <a:endParaRPr lang="en-US" altLang="zh-CN" sz="2400" dirty="0">
              <a:latin typeface="Comic Sans MS" pitchFamily="66" charset="0"/>
              <a:ea typeface="宋体" pitchFamily="2" charset="-122"/>
            </a:endParaRPr>
          </a:p>
          <a:p>
            <a:pPr algn="just" eaLnBrk="1" hangingPunct="1">
              <a:buFontTx/>
              <a:buNone/>
            </a:pPr>
            <a:r>
              <a:rPr lang="en-US" altLang="zh-CN" sz="2400" dirty="0">
                <a:latin typeface="Comic Sans MS" pitchFamily="66" charset="0"/>
                <a:ea typeface="宋体" pitchFamily="2" charset="-122"/>
              </a:rPr>
              <a:t>      </a:t>
            </a:r>
          </a:p>
          <a:p>
            <a:pPr algn="just" eaLnBrk="1" hangingPunct="1">
              <a:buFontTx/>
              <a:buNone/>
            </a:pPr>
            <a:r>
              <a:rPr lang="en-US" altLang="zh-CN" sz="2400" dirty="0">
                <a:latin typeface="Comic Sans MS" pitchFamily="66" charset="0"/>
                <a:ea typeface="宋体" pitchFamily="2" charset="-122"/>
              </a:rPr>
              <a:t>   </a:t>
            </a:r>
          </a:p>
          <a:p>
            <a:pPr algn="just" eaLnBrk="1" hangingPunct="1">
              <a:buFontTx/>
              <a:buNone/>
            </a:pPr>
            <a:endParaRPr lang="en-US" altLang="zh-CN" sz="2400" dirty="0">
              <a:latin typeface="Comic Sans MS" pitchFamily="66" charset="0"/>
              <a:ea typeface="宋体" pitchFamily="2" charset="-122"/>
            </a:endParaRPr>
          </a:p>
          <a:p>
            <a:pPr algn="just" eaLnBrk="1" hangingPunct="1">
              <a:buFontTx/>
              <a:buNone/>
            </a:pPr>
            <a:r>
              <a:rPr lang="zh-CN" altLang="en-US" sz="2400" b="1" dirty="0">
                <a:solidFill>
                  <a:srgbClr val="CC00FF"/>
                </a:solidFill>
                <a:latin typeface="Comic Sans MS" pitchFamily="66" charset="0"/>
                <a:ea typeface="宋体" pitchFamily="2" charset="-122"/>
              </a:rPr>
              <a:t>     在端口</a:t>
            </a:r>
            <a:r>
              <a:rPr lang="en-US" altLang="zh-CN" sz="2400" b="1" dirty="0">
                <a:solidFill>
                  <a:srgbClr val="CC00FF"/>
                </a:solidFill>
                <a:latin typeface="Comic Sans MS" pitchFamily="66" charset="0"/>
                <a:ea typeface="宋体" pitchFamily="2" charset="-122"/>
              </a:rPr>
              <a:t>1</a:t>
            </a:r>
            <a:r>
              <a:rPr lang="zh-CN" altLang="en-US" sz="2400" b="1" dirty="0">
                <a:solidFill>
                  <a:srgbClr val="CC00FF"/>
                </a:solidFill>
                <a:latin typeface="Comic Sans MS" pitchFamily="66" charset="0"/>
                <a:ea typeface="宋体" pitchFamily="2" charset="-122"/>
              </a:rPr>
              <a:t>加上电压</a:t>
            </a:r>
            <a:r>
              <a:rPr lang="en-US" altLang="zh-CN" sz="2400" b="1" dirty="0">
                <a:solidFill>
                  <a:srgbClr val="CC00FF"/>
                </a:solidFill>
                <a:latin typeface="Comic Sans MS" pitchFamily="66" charset="0"/>
                <a:ea typeface="宋体" pitchFamily="2" charset="-122"/>
              </a:rPr>
              <a:t>V1</a:t>
            </a:r>
            <a:r>
              <a:rPr lang="zh-CN" altLang="en-US" sz="2400" b="1" dirty="0">
                <a:solidFill>
                  <a:srgbClr val="CC00FF"/>
                </a:solidFill>
                <a:latin typeface="Comic Sans MS" pitchFamily="66" charset="0"/>
                <a:ea typeface="宋体" pitchFamily="2" charset="-122"/>
              </a:rPr>
              <a:t>，测量</a:t>
            </a:r>
            <a:r>
              <a:rPr lang="en-US" altLang="zh-CN" sz="2400" b="1" dirty="0">
                <a:solidFill>
                  <a:srgbClr val="CC00FF"/>
                </a:solidFill>
                <a:latin typeface="Comic Sans MS" pitchFamily="66" charset="0"/>
                <a:ea typeface="宋体" pitchFamily="2" charset="-122"/>
              </a:rPr>
              <a:t>2</a:t>
            </a:r>
            <a:r>
              <a:rPr lang="zh-CN" altLang="en-US" sz="2400" b="1" dirty="0">
                <a:solidFill>
                  <a:srgbClr val="CC00FF"/>
                </a:solidFill>
                <a:latin typeface="Comic Sans MS" pitchFamily="66" charset="0"/>
                <a:ea typeface="宋体" pitchFamily="2" charset="-122"/>
              </a:rPr>
              <a:t>端口的开路电压，二者之比即为元素</a:t>
            </a:r>
            <a:r>
              <a:rPr lang="en-US" altLang="zh-CN" sz="2400" b="1" dirty="0">
                <a:solidFill>
                  <a:srgbClr val="CC00FF"/>
                </a:solidFill>
                <a:latin typeface="Comic Sans MS" pitchFamily="66" charset="0"/>
                <a:ea typeface="宋体" pitchFamily="2" charset="-122"/>
              </a:rPr>
              <a:t>A</a:t>
            </a:r>
            <a:r>
              <a:rPr lang="zh-CN" altLang="en-US" sz="2400" b="1" dirty="0">
                <a:solidFill>
                  <a:srgbClr val="CC00FF"/>
                </a:solidFill>
                <a:latin typeface="Comic Sans MS" pitchFamily="66" charset="0"/>
                <a:ea typeface="宋体" pitchFamily="2" charset="-122"/>
              </a:rPr>
              <a:t>。</a:t>
            </a:r>
            <a:endParaRPr lang="en-US" altLang="zh-CN" sz="2400" b="1" dirty="0">
              <a:solidFill>
                <a:srgbClr val="CC00FF"/>
              </a:solidFill>
              <a:latin typeface="Comic Sans MS" pitchFamily="66" charset="0"/>
              <a:ea typeface="宋体" pitchFamily="2" charset="-122"/>
            </a:endParaRPr>
          </a:p>
          <a:p>
            <a:pPr algn="just" eaLnBrk="1" hangingPunct="1">
              <a:buFontTx/>
              <a:buNone/>
            </a:pPr>
            <a:r>
              <a:rPr lang="en-US" altLang="zh-CN" sz="2400" dirty="0">
                <a:latin typeface="Comic Sans MS" pitchFamily="66" charset="0"/>
                <a:ea typeface="宋体" pitchFamily="2" charset="-122"/>
              </a:rPr>
              <a:t>    </a:t>
            </a:r>
            <a:r>
              <a:rPr lang="zh-CN" altLang="en-US" sz="2400" dirty="0">
                <a:latin typeface="Comic Sans MS" pitchFamily="66" charset="0"/>
                <a:ea typeface="宋体" pitchFamily="2" charset="-122"/>
              </a:rPr>
              <a:t>因此</a:t>
            </a:r>
            <a:r>
              <a:rPr lang="en-US" altLang="zh-CN" sz="2400" dirty="0">
                <a:latin typeface="Comic Sans MS" pitchFamily="66" charset="0"/>
                <a:ea typeface="宋体" pitchFamily="2" charset="-122"/>
              </a:rPr>
              <a:t> A=1. </a:t>
            </a:r>
            <a:endParaRPr lang="en-US" altLang="zh-CN" sz="2800" dirty="0">
              <a:latin typeface="Times New Roman" pitchFamily="18" charset="0"/>
              <a:ea typeface="宋体" pitchFamily="2" charset="-122"/>
            </a:endParaRPr>
          </a:p>
          <a:p>
            <a:pPr eaLnBrk="1" hangingPunct="1">
              <a:buFontTx/>
              <a:buNone/>
            </a:pPr>
            <a:endParaRPr lang="en-US" altLang="zh-CN" sz="2800" dirty="0">
              <a:latin typeface="Times New Roman" pitchFamily="18" charset="0"/>
              <a:ea typeface="宋体" pitchFamily="2" charset="-122"/>
            </a:endParaRPr>
          </a:p>
          <a:p>
            <a:pPr eaLnBrk="1" hangingPunct="1">
              <a:buFontTx/>
              <a:buNone/>
            </a:pPr>
            <a:endParaRPr lang="zh-CN" altLang="en-US" sz="2000" b="1" dirty="0">
              <a:solidFill>
                <a:srgbClr val="D60093"/>
              </a:solidFill>
              <a:latin typeface="Times New Roman" pitchFamily="18" charset="0"/>
              <a:ea typeface="宋体" pitchFamily="2" charset="-122"/>
            </a:endParaRPr>
          </a:p>
        </p:txBody>
      </p:sp>
      <p:graphicFrame>
        <p:nvGraphicFramePr>
          <p:cNvPr id="11267" name="Object 3"/>
          <p:cNvGraphicFramePr>
            <a:graphicFrameLocks noChangeAspect="1"/>
          </p:cNvGraphicFramePr>
          <p:nvPr>
            <p:extLst/>
          </p:nvPr>
        </p:nvGraphicFramePr>
        <p:xfrm>
          <a:off x="3581400" y="2564904"/>
          <a:ext cx="1524000" cy="915988"/>
        </p:xfrm>
        <a:graphic>
          <a:graphicData uri="http://schemas.openxmlformats.org/presentationml/2006/ole">
            <mc:AlternateContent xmlns:mc="http://schemas.openxmlformats.org/markup-compatibility/2006">
              <mc:Choice xmlns:v="urn:schemas-microsoft-com:vml" Requires="v">
                <p:oleObj spid="_x0000_s20494" r:id="rId5" imgW="710891" imgH="431613" progId="Equation.DSMT4">
                  <p:embed/>
                </p:oleObj>
              </mc:Choice>
              <mc:Fallback>
                <p:oleObj r:id="rId5" imgW="710891" imgH="431613" progId="Equation.DSMT4">
                  <p:embed/>
                  <p:pic>
                    <p:nvPicPr>
                      <p:cNvPr id="1126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564904"/>
                        <a:ext cx="1524000" cy="915988"/>
                      </a:xfrm>
                      <a:prstGeom prst="rect">
                        <a:avLst/>
                      </a:prstGeom>
                      <a:noFill/>
                      <a:ln>
                        <a:noFill/>
                      </a:ln>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8"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869F3C8-45D8-433D-B6D3-3186785CEDB5}" type="slidenum">
              <a:rPr lang="zh-CN" altLang="en-US" sz="1400"/>
              <a:pPr eaLnBrk="1" hangingPunct="1"/>
              <a:t>17</a:t>
            </a:fld>
            <a:endParaRPr lang="en-US" altLang="zh-CN" sz="1400"/>
          </a:p>
        </p:txBody>
      </p:sp>
    </p:spTree>
    <p:extLst>
      <p:ext uri="{BB962C8B-B14F-4D97-AF65-F5344CB8AC3E}">
        <p14:creationId xmlns:p14="http://schemas.microsoft.com/office/powerpoint/2010/main" val="34974354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extLst/>
          </p:nvPr>
        </p:nvGraphicFramePr>
        <p:xfrm>
          <a:off x="2667000" y="2185516"/>
          <a:ext cx="3429000" cy="3187700"/>
        </p:xfrm>
        <a:graphic>
          <a:graphicData uri="http://schemas.openxmlformats.org/presentationml/2006/ole">
            <mc:AlternateContent xmlns:mc="http://schemas.openxmlformats.org/markup-compatibility/2006">
              <mc:Choice xmlns:v="urn:schemas-microsoft-com:vml" Requires="v">
                <p:oleObj spid="_x0000_s21518" name="Equation" r:id="rId3" imgW="1435100" imgH="1333500" progId="Equation.DSMT4">
                  <p:embed/>
                </p:oleObj>
              </mc:Choice>
              <mc:Fallback>
                <p:oleObj name="Equation" r:id="rId3" imgW="1435100" imgH="1333500" progId="Equation.DSMT4">
                  <p:embed/>
                  <p:pic>
                    <p:nvPicPr>
                      <p:cNvPr id="122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185516"/>
                        <a:ext cx="3429000" cy="3187700"/>
                      </a:xfrm>
                      <a:prstGeom prst="rect">
                        <a:avLst/>
                      </a:prstGeom>
                      <a:noFill/>
                      <a:ln>
                        <a:noFill/>
                      </a:ln>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1" name="Rectangle 3"/>
          <p:cNvSpPr>
            <a:spLocks noChangeArrowheads="1"/>
          </p:cNvSpPr>
          <p:nvPr/>
        </p:nvSpPr>
        <p:spPr bwMode="auto">
          <a:xfrm>
            <a:off x="838200" y="12192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5"/>
              </a:buBlip>
              <a:defRPr sz="3200">
                <a:solidFill>
                  <a:schemeClr val="tx1"/>
                </a:solidFill>
                <a:latin typeface="Tahoma" pitchFamily="34" charset="0"/>
              </a:defRPr>
            </a:lvl1pPr>
            <a:lvl2pPr marL="742950" indent="-285750" eaLnBrk="0" hangingPunct="0">
              <a:spcBef>
                <a:spcPct val="20000"/>
              </a:spcBef>
              <a:buSzPct val="75000"/>
              <a:buBlip>
                <a:blip r:embed="rId6"/>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endParaRPr lang="zh-CN" altLang="en-US" sz="2000" dirty="0">
              <a:latin typeface="Times New Roman" pitchFamily="18" charset="0"/>
              <a:ea typeface="宋体" pitchFamily="2" charset="-122"/>
            </a:endParaRPr>
          </a:p>
          <a:p>
            <a:pPr algn="just" eaLnBrk="1" hangingPunct="1">
              <a:buFontTx/>
              <a:buNone/>
            </a:pPr>
            <a:r>
              <a:rPr lang="zh-CN" altLang="en-US" sz="2800" dirty="0">
                <a:latin typeface="Comic Sans MS" pitchFamily="66" charset="0"/>
                <a:ea typeface="宋体" pitchFamily="2" charset="-122"/>
              </a:rPr>
              <a:t>类似的</a:t>
            </a:r>
            <a:r>
              <a:rPr lang="en-US" altLang="zh-CN" sz="2800" dirty="0">
                <a:latin typeface="Comic Sans MS" pitchFamily="66" charset="0"/>
                <a:ea typeface="宋体" pitchFamily="2" charset="-122"/>
              </a:rPr>
              <a:t>,</a:t>
            </a:r>
          </a:p>
          <a:p>
            <a:pPr eaLnBrk="1" hangingPunct="1">
              <a:buFontTx/>
              <a:buNone/>
            </a:pPr>
            <a:endParaRPr lang="en-US" altLang="zh-CN" sz="2800" dirty="0">
              <a:latin typeface="Comic Sans MS" pitchFamily="66" charset="0"/>
              <a:ea typeface="宋体" pitchFamily="2" charset="-122"/>
            </a:endParaRPr>
          </a:p>
          <a:p>
            <a:pPr eaLnBrk="1" hangingPunct="1">
              <a:buFontTx/>
              <a:buNone/>
            </a:pPr>
            <a:endParaRPr lang="zh-CN" altLang="en-US" sz="2000" b="1" dirty="0">
              <a:solidFill>
                <a:srgbClr val="D60093"/>
              </a:solidFill>
              <a:latin typeface="Times New Roman" pitchFamily="18" charset="0"/>
              <a:ea typeface="宋体" pitchFamily="2" charset="-122"/>
            </a:endParaRPr>
          </a:p>
        </p:txBody>
      </p:sp>
      <p:sp>
        <p:nvSpPr>
          <p:cNvPr id="12292"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0A134D9-32C3-4424-BD7C-AFB253B1F7C9}" type="slidenum">
              <a:rPr lang="zh-CN" altLang="en-US" sz="1400"/>
              <a:pPr eaLnBrk="1" hangingPunct="1"/>
              <a:t>18</a:t>
            </a:fld>
            <a:endParaRPr lang="en-US" altLang="zh-CN" sz="1400"/>
          </a:p>
        </p:txBody>
      </p:sp>
    </p:spTree>
    <p:extLst>
      <p:ext uri="{BB962C8B-B14F-4D97-AF65-F5344CB8AC3E}">
        <p14:creationId xmlns:p14="http://schemas.microsoft.com/office/powerpoint/2010/main" val="1051079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23528" y="975697"/>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395536" y="1700808"/>
            <a:ext cx="43921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dirty="0">
                <a:ea typeface="宋体" panose="02010600030101010101" pitchFamily="2" charset="-122"/>
              </a:rPr>
              <a:t>二端口网络</a:t>
            </a: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graphicFrame>
        <p:nvGraphicFramePr>
          <p:cNvPr id="2" name="表格 2">
            <a:extLst>
              <a:ext uri="{FF2B5EF4-FFF2-40B4-BE49-F238E27FC236}">
                <a16:creationId xmlns:a16="http://schemas.microsoft.com/office/drawing/2014/main" id="{A76F9526-203C-4AA5-D732-3501A682F181}"/>
              </a:ext>
            </a:extLst>
          </p:cNvPr>
          <p:cNvGraphicFramePr>
            <a:graphicFrameLocks noGrp="1"/>
          </p:cNvGraphicFramePr>
          <p:nvPr>
            <p:extLst>
              <p:ext uri="{D42A27DB-BD31-4B8C-83A1-F6EECF244321}">
                <p14:modId xmlns:p14="http://schemas.microsoft.com/office/powerpoint/2010/main" val="3340585323"/>
              </p:ext>
            </p:extLst>
          </p:nvPr>
        </p:nvGraphicFramePr>
        <p:xfrm>
          <a:off x="1907704" y="2423824"/>
          <a:ext cx="6096000" cy="29311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94493716"/>
                    </a:ext>
                  </a:extLst>
                </a:gridCol>
                <a:gridCol w="2032000">
                  <a:extLst>
                    <a:ext uri="{9D8B030D-6E8A-4147-A177-3AD203B41FA5}">
                      <a16:colId xmlns:a16="http://schemas.microsoft.com/office/drawing/2014/main" val="1983074224"/>
                    </a:ext>
                  </a:extLst>
                </a:gridCol>
                <a:gridCol w="2032000">
                  <a:extLst>
                    <a:ext uri="{9D8B030D-6E8A-4147-A177-3AD203B41FA5}">
                      <a16:colId xmlns:a16="http://schemas.microsoft.com/office/drawing/2014/main" val="40404636"/>
                    </a:ext>
                  </a:extLst>
                </a:gridCol>
              </a:tblGrid>
              <a:tr h="370840">
                <a:tc>
                  <a:txBody>
                    <a:bodyPr/>
                    <a:lstStyle/>
                    <a:p>
                      <a:pPr algn="ctr"/>
                      <a:r>
                        <a:rPr lang="zh-CN" altLang="en-US" dirty="0">
                          <a:solidFill>
                            <a:sysClr val="windowText" lastClr="000000"/>
                          </a:solidFill>
                        </a:rPr>
                        <a:t>电路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altLang="zh-CN" dirty="0">
                          <a:solidFill>
                            <a:sysClr val="windowText" lastClr="000000"/>
                          </a:solidFill>
                        </a:rPr>
                        <a:t>ABCD</a:t>
                      </a:r>
                      <a:r>
                        <a:rPr lang="zh-CN" altLang="en-US" dirty="0">
                          <a:solidFill>
                            <a:sysClr val="windowText" lastClr="000000"/>
                          </a:solidFill>
                        </a:rPr>
                        <a:t>参量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tc>
                <a:extLst>
                  <a:ext uri="{0D108BD9-81ED-4DB2-BD59-A6C34878D82A}">
                    <a16:rowId xmlns:a16="http://schemas.microsoft.com/office/drawing/2014/main" val="365751950"/>
                  </a:ext>
                </a:extLst>
              </a:tr>
              <a:tr h="370840">
                <a:tc>
                  <a:txBody>
                    <a:bodyPr/>
                    <a:lstStyle/>
                    <a:p>
                      <a:pPr algn="ct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A=1</a:t>
                      </a:r>
                    </a:p>
                    <a:p>
                      <a:pPr algn="ctr"/>
                      <a:r>
                        <a:rPr lang="en-US" altLang="zh-CN" dirty="0">
                          <a:solidFill>
                            <a:sysClr val="windowText" lastClr="000000"/>
                          </a:solidFill>
                        </a:rPr>
                        <a:t>C=Y</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B=0</a:t>
                      </a:r>
                    </a:p>
                    <a:p>
                      <a:pPr algn="ctr"/>
                      <a:r>
                        <a:rPr lang="en-US" altLang="zh-CN" dirty="0">
                          <a:solidFill>
                            <a:sysClr val="windowText" lastClr="000000"/>
                          </a:solidFill>
                        </a:rPr>
                        <a:t>D=1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90646"/>
                  </a:ext>
                </a:extLst>
              </a:tr>
              <a:tr h="370840">
                <a:tc>
                  <a:txBody>
                    <a:bodyPr/>
                    <a:lstStyle/>
                    <a:p>
                      <a:pPr algn="ct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A=1</a:t>
                      </a:r>
                    </a:p>
                    <a:p>
                      <a:pPr algn="ctr"/>
                      <a:r>
                        <a:rPr lang="en-US" altLang="zh-CN" dirty="0">
                          <a:solidFill>
                            <a:sysClr val="windowText" lastClr="000000"/>
                          </a:solidFill>
                        </a:rPr>
                        <a:t>C=0</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B=Z</a:t>
                      </a:r>
                    </a:p>
                    <a:p>
                      <a:pPr algn="ctr"/>
                      <a:r>
                        <a:rPr lang="en-US" altLang="zh-CN" dirty="0">
                          <a:solidFill>
                            <a:sysClr val="windowText" lastClr="000000"/>
                          </a:solidFill>
                        </a:rPr>
                        <a:t>D=1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9947609"/>
                  </a:ext>
                </a:extLst>
              </a:tr>
              <a:tr h="370840">
                <a:tc>
                  <a:txBody>
                    <a:bodyPr/>
                    <a:lstStyle/>
                    <a:p>
                      <a:pPr algn="ctr"/>
                      <a:endParaRPr lang="zh-CN" altLang="en-US">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A=cos</a:t>
                      </a:r>
                      <a:r>
                        <a:rPr lang="el-GR" altLang="zh-CN" i="1" dirty="0">
                          <a:solidFill>
                            <a:sysClr val="windowText" lastClr="000000"/>
                          </a:solidFill>
                        </a:rPr>
                        <a:t>β</a:t>
                      </a:r>
                      <a:r>
                        <a:rPr lang="en-US" altLang="zh-CN" i="1" dirty="0">
                          <a:solidFill>
                            <a:sysClr val="windowText" lastClr="000000"/>
                          </a:solidFill>
                        </a:rPr>
                        <a:t>l</a:t>
                      </a:r>
                    </a:p>
                    <a:p>
                      <a:pPr algn="ctr"/>
                      <a:r>
                        <a:rPr lang="en-US" altLang="zh-CN" dirty="0">
                          <a:solidFill>
                            <a:sysClr val="windowText" lastClr="000000"/>
                          </a:solidFill>
                        </a:rPr>
                        <a:t>C=j</a:t>
                      </a:r>
                      <a:r>
                        <a:rPr lang="en-US" altLang="zh-CN" i="1" dirty="0">
                          <a:solidFill>
                            <a:sysClr val="windowText" lastClr="000000"/>
                          </a:solidFill>
                        </a:rPr>
                        <a:t>Y</a:t>
                      </a:r>
                      <a:r>
                        <a:rPr lang="en-US" altLang="zh-CN" i="1" baseline="-25000" dirty="0">
                          <a:solidFill>
                            <a:sysClr val="windowText" lastClr="000000"/>
                          </a:solidFill>
                        </a:rPr>
                        <a:t>0</a:t>
                      </a:r>
                      <a:r>
                        <a:rPr lang="en-US" altLang="zh-CN" dirty="0">
                          <a:solidFill>
                            <a:sysClr val="windowText" lastClr="000000"/>
                          </a:solidFill>
                        </a:rPr>
                        <a:t>sin</a:t>
                      </a:r>
                      <a:r>
                        <a:rPr lang="el-GR" altLang="zh-CN" i="1" dirty="0">
                          <a:solidFill>
                            <a:sysClr val="windowText" lastClr="000000"/>
                          </a:solidFill>
                        </a:rPr>
                        <a:t>β</a:t>
                      </a:r>
                      <a:r>
                        <a:rPr lang="en-US" altLang="zh-CN" i="1" dirty="0">
                          <a:solidFill>
                            <a:sysClr val="windowText" lastClr="000000"/>
                          </a:solidFill>
                        </a:rPr>
                        <a:t>l</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B=jZ</a:t>
                      </a:r>
                      <a:r>
                        <a:rPr lang="en-US" altLang="zh-CN" baseline="-25000" dirty="0">
                          <a:solidFill>
                            <a:sysClr val="windowText" lastClr="000000"/>
                          </a:solidFill>
                        </a:rPr>
                        <a:t>0</a:t>
                      </a:r>
                      <a:r>
                        <a:rPr lang="en-US" altLang="zh-CN" baseline="0" dirty="0">
                          <a:solidFill>
                            <a:sysClr val="windowText" lastClr="000000"/>
                          </a:solidFill>
                        </a:rPr>
                        <a:t>sin</a:t>
                      </a:r>
                      <a:r>
                        <a:rPr lang="el-GR" altLang="zh-CN" i="1" dirty="0">
                          <a:solidFill>
                            <a:sysClr val="windowText" lastClr="000000"/>
                          </a:solidFill>
                        </a:rPr>
                        <a:t>β</a:t>
                      </a:r>
                      <a:r>
                        <a:rPr lang="en-US" altLang="zh-CN" i="1" dirty="0">
                          <a:solidFill>
                            <a:sysClr val="windowText" lastClr="000000"/>
                          </a:solidFill>
                        </a:rPr>
                        <a:t>l</a:t>
                      </a:r>
                      <a:endParaRPr lang="en-US" altLang="zh-CN" baseline="-25000" dirty="0">
                        <a:solidFill>
                          <a:sysClr val="windowText" lastClr="000000"/>
                        </a:solidFill>
                      </a:endParaRPr>
                    </a:p>
                    <a:p>
                      <a:pPr algn="ctr"/>
                      <a:r>
                        <a:rPr lang="en-US" altLang="zh-CN" dirty="0">
                          <a:solidFill>
                            <a:sysClr val="windowText" lastClr="000000"/>
                          </a:solidFill>
                        </a:rPr>
                        <a:t>D=cos</a:t>
                      </a:r>
                      <a:r>
                        <a:rPr lang="el-GR" altLang="zh-CN" i="1" dirty="0">
                          <a:solidFill>
                            <a:sysClr val="windowText" lastClr="000000"/>
                          </a:solidFill>
                        </a:rPr>
                        <a:t>β</a:t>
                      </a:r>
                      <a:r>
                        <a:rPr lang="en-US" altLang="zh-CN" i="1" dirty="0">
                          <a:solidFill>
                            <a:sysClr val="windowText" lastClr="000000"/>
                          </a:solidFill>
                        </a:rPr>
                        <a:t>l</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673496"/>
                  </a:ext>
                </a:extLst>
              </a:tr>
              <a:tr h="370840">
                <a:tc>
                  <a:txBody>
                    <a:bodyPr/>
                    <a:lstStyle/>
                    <a:p>
                      <a:pPr algn="ctr"/>
                      <a:endParaRPr lang="zh-CN" altLang="en-US">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A=N</a:t>
                      </a:r>
                    </a:p>
                    <a:p>
                      <a:pPr algn="ctr"/>
                      <a:r>
                        <a:rPr lang="en-US" altLang="zh-CN" dirty="0">
                          <a:solidFill>
                            <a:sysClr val="windowText" lastClr="000000"/>
                          </a:solidFill>
                        </a:rPr>
                        <a:t>C=0</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B=0</a:t>
                      </a:r>
                    </a:p>
                    <a:p>
                      <a:pPr algn="ctr"/>
                      <a:r>
                        <a:rPr lang="en-US" altLang="zh-CN" dirty="0">
                          <a:solidFill>
                            <a:sysClr val="windowText" lastClr="000000"/>
                          </a:solidFill>
                        </a:rPr>
                        <a:t>D=1/N</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8430020"/>
                  </a:ext>
                </a:extLst>
              </a:tr>
            </a:tbl>
          </a:graphicData>
        </a:graphic>
      </p:graphicFrame>
      <p:pic>
        <p:nvPicPr>
          <p:cNvPr id="5" name="图片 4" descr="图示&#10;&#10;描述已自动生成">
            <a:extLst>
              <a:ext uri="{FF2B5EF4-FFF2-40B4-BE49-F238E27FC236}">
                <a16:creationId xmlns:a16="http://schemas.microsoft.com/office/drawing/2014/main" id="{6453E832-D658-2227-B95F-B41F355BA994}"/>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0665" t="52316" r="66334" b="30983"/>
          <a:stretch/>
        </p:blipFill>
        <p:spPr>
          <a:xfrm>
            <a:off x="2332795" y="2842433"/>
            <a:ext cx="1170715" cy="478160"/>
          </a:xfrm>
          <a:prstGeom prst="rect">
            <a:avLst/>
          </a:prstGeom>
        </p:spPr>
      </p:pic>
      <p:pic>
        <p:nvPicPr>
          <p:cNvPr id="6" name="图片 5" descr="图片包含 图示&#10;&#10;描述已自动生成">
            <a:extLst>
              <a:ext uri="{FF2B5EF4-FFF2-40B4-BE49-F238E27FC236}">
                <a16:creationId xmlns:a16="http://schemas.microsoft.com/office/drawing/2014/main" id="{EA2D8C98-AB15-1A41-208D-E6058DBD56F6}"/>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7153" t="22388" r="68111" b="72435"/>
          <a:stretch/>
        </p:blipFill>
        <p:spPr>
          <a:xfrm rot="21402503">
            <a:off x="2257170" y="3495551"/>
            <a:ext cx="1250364" cy="465252"/>
          </a:xfrm>
          <a:prstGeom prst="rect">
            <a:avLst/>
          </a:prstGeom>
        </p:spPr>
      </p:pic>
      <p:pic>
        <p:nvPicPr>
          <p:cNvPr id="8" name="图片 7" descr="图片包含 图示&#10;&#10;描述已自动生成">
            <a:extLst>
              <a:ext uri="{FF2B5EF4-FFF2-40B4-BE49-F238E27FC236}">
                <a16:creationId xmlns:a16="http://schemas.microsoft.com/office/drawing/2014/main" id="{6C5C2A50-6ADE-5C8C-AD06-B647E516A0CE}"/>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7610" t="28821" r="68805" b="66002"/>
          <a:stretch/>
        </p:blipFill>
        <p:spPr>
          <a:xfrm rot="-120000">
            <a:off x="2253131" y="4175599"/>
            <a:ext cx="1273883" cy="497126"/>
          </a:xfrm>
          <a:prstGeom prst="rect">
            <a:avLst/>
          </a:prstGeom>
        </p:spPr>
      </p:pic>
      <p:pic>
        <p:nvPicPr>
          <p:cNvPr id="9" name="图片 8" descr="图片包含 图示&#10;&#10;描述已自动生成">
            <a:extLst>
              <a:ext uri="{FF2B5EF4-FFF2-40B4-BE49-F238E27FC236}">
                <a16:creationId xmlns:a16="http://schemas.microsoft.com/office/drawing/2014/main" id="{C743D7F0-0B24-2309-C48A-DFCA944DFE09}"/>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6460" t="34969" r="68229" b="59207"/>
          <a:stretch/>
        </p:blipFill>
        <p:spPr>
          <a:xfrm rot="-120000">
            <a:off x="2198479" y="4743717"/>
            <a:ext cx="1307386" cy="534840"/>
          </a:xfrm>
          <a:prstGeom prst="rect">
            <a:avLst/>
          </a:prstGeom>
          <a:effectLst/>
        </p:spPr>
      </p:pic>
    </p:spTree>
    <p:extLst>
      <p:ext uri="{BB962C8B-B14F-4D97-AF65-F5344CB8AC3E}">
        <p14:creationId xmlns:p14="http://schemas.microsoft.com/office/powerpoint/2010/main" val="11016107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914400" y="2590800"/>
            <a:ext cx="7772400" cy="1143000"/>
          </a:xfrm>
        </p:spPr>
        <p:txBody>
          <a:bodyPr>
            <a:normAutofit fontScale="90000"/>
          </a:bodyPr>
          <a:lstStyle/>
          <a:p>
            <a:pPr eaLnBrk="1" hangingPunct="1"/>
            <a:r>
              <a:rPr lang="en-US" altLang="zh-CN" i="0" dirty="0" smtClean="0">
                <a:latin typeface="Comic Sans MS" pitchFamily="66" charset="0"/>
                <a:ea typeface="宋体" pitchFamily="2" charset="-122"/>
              </a:rPr>
              <a:t>5.2.3 </a:t>
            </a:r>
            <a:r>
              <a:rPr lang="zh-CN" altLang="en-US" dirty="0" smtClean="0">
                <a:ea typeface="楷体_GB2312" pitchFamily="49" charset="-122"/>
              </a:rPr>
              <a:t>二端口网络及传输</a:t>
            </a:r>
            <a:r>
              <a:rPr lang="zh-CN" altLang="en-US" dirty="0">
                <a:ea typeface="楷体_GB2312" pitchFamily="49" charset="-122"/>
              </a:rPr>
              <a:t>矩阵、传输转换矩阵 </a:t>
            </a:r>
            <a:endParaRPr lang="zh-CN" altLang="en-US" i="0" dirty="0" smtClean="0">
              <a:latin typeface="楷体_GB2312" pitchFamily="49" charset="-122"/>
              <a:ea typeface="楷体_GB2312" pitchFamily="49" charset="-122"/>
            </a:endParaRPr>
          </a:p>
        </p:txBody>
      </p:sp>
      <p:sp>
        <p:nvSpPr>
          <p:cNvPr id="49155" name="灯片编号占位符 1"/>
          <p:cNvSpPr>
            <a:spLocks noGrp="1"/>
          </p:cNvSpPr>
          <p:nvPr>
            <p:ph type="sldNum" sz="quarter" idx="4294967295"/>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4227D684-5D42-42F6-88A6-C7C5858464D4}" type="slidenum">
              <a:rPr lang="zh-CN" altLang="en-US" sz="1400" b="0"/>
              <a:pPr eaLnBrk="1" hangingPunct="1"/>
              <a:t>2</a:t>
            </a:fld>
            <a:endParaRPr lang="en-US" altLang="zh-CN" sz="1400" b="0"/>
          </a:p>
        </p:txBody>
      </p:sp>
    </p:spTree>
    <p:extLst>
      <p:ext uri="{BB962C8B-B14F-4D97-AF65-F5344CB8AC3E}">
        <p14:creationId xmlns:p14="http://schemas.microsoft.com/office/powerpoint/2010/main" val="33466911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07504" y="620688"/>
            <a:ext cx="5773738" cy="609600"/>
          </a:xfrm>
        </p:spPr>
        <p:txBody>
          <a:bodyPr>
            <a:normAutofit fontScale="90000"/>
          </a:bodyPr>
          <a:lstStyle/>
          <a:p>
            <a:pPr eaLnBrk="1" hangingPunct="1"/>
            <a:r>
              <a:rPr lang="en-US" altLang="zh-CN" sz="3600" b="1" dirty="0" smtClean="0">
                <a:ea typeface="宋体" pitchFamily="2" charset="-122"/>
              </a:rPr>
              <a:t>Z/Y/A/S </a:t>
            </a:r>
            <a:r>
              <a:rPr lang="zh-CN" altLang="en-US" sz="3600" b="1" dirty="0">
                <a:ea typeface="宋体" pitchFamily="2" charset="-122"/>
              </a:rPr>
              <a:t>矩阵总结</a:t>
            </a:r>
          </a:p>
        </p:txBody>
      </p:sp>
      <p:sp>
        <p:nvSpPr>
          <p:cNvPr id="17411" name="Rectangle 3"/>
          <p:cNvSpPr>
            <a:spLocks noGrp="1" noChangeArrowheads="1"/>
          </p:cNvSpPr>
          <p:nvPr>
            <p:ph type="body" idx="1"/>
          </p:nvPr>
        </p:nvSpPr>
        <p:spPr>
          <a:xfrm>
            <a:off x="286072" y="1628800"/>
            <a:ext cx="8534400" cy="4896694"/>
          </a:xfrm>
        </p:spPr>
        <p:txBody>
          <a:bodyPr>
            <a:normAutofit/>
          </a:bodyPr>
          <a:lstStyle/>
          <a:p>
            <a:pPr algn="just" eaLnBrk="1" hangingPunct="1">
              <a:lnSpc>
                <a:spcPct val="80000"/>
              </a:lnSpc>
              <a:tabLst>
                <a:tab pos="2346325" algn="l"/>
              </a:tabLst>
            </a:pPr>
            <a:r>
              <a:rPr lang="en-US" altLang="zh-CN" sz="2400" b="1" dirty="0">
                <a:latin typeface="Times New Roman" pitchFamily="18" charset="0"/>
                <a:ea typeface="宋体" pitchFamily="2" charset="-122"/>
              </a:rPr>
              <a:t>[Z]</a:t>
            </a:r>
            <a:r>
              <a:rPr lang="zh-CN" altLang="en-US" sz="2400" b="1" dirty="0">
                <a:latin typeface="Times New Roman" pitchFamily="18" charset="0"/>
                <a:ea typeface="宋体" pitchFamily="2" charset="-122"/>
              </a:rPr>
              <a:t> </a:t>
            </a:r>
            <a:r>
              <a:rPr lang="en-US" altLang="zh-CN" sz="2400" b="1" dirty="0">
                <a:latin typeface="Times New Roman" pitchFamily="18" charset="0"/>
                <a:ea typeface="宋体" pitchFamily="2" charset="-122"/>
              </a:rPr>
              <a:t>,[Y]</a:t>
            </a:r>
            <a:r>
              <a:rPr lang="zh-CN" altLang="en-US" sz="2400" b="1" dirty="0">
                <a:latin typeface="Times New Roman" pitchFamily="18" charset="0"/>
                <a:ea typeface="宋体" pitchFamily="2" charset="-122"/>
              </a:rPr>
              <a:t>参量矩阵联系的是网络各端口的</a:t>
            </a:r>
            <a:r>
              <a:rPr lang="zh-CN" altLang="en-US" sz="2400" b="1" dirty="0">
                <a:solidFill>
                  <a:srgbClr val="FF0000"/>
                </a:solidFill>
                <a:latin typeface="Times New Roman" pitchFamily="18" charset="0"/>
                <a:ea typeface="宋体" pitchFamily="2" charset="-122"/>
              </a:rPr>
              <a:t>电压和电流</a:t>
            </a:r>
            <a:r>
              <a:rPr lang="zh-CN" altLang="en-US" sz="2400" b="1" dirty="0">
                <a:latin typeface="Times New Roman" pitchFamily="18" charset="0"/>
                <a:ea typeface="宋体" pitchFamily="2" charset="-122"/>
              </a:rPr>
              <a:t>的关系，适合处理网络间</a:t>
            </a:r>
            <a:r>
              <a:rPr lang="zh-CN" altLang="en-US" sz="2400" b="1" dirty="0">
                <a:solidFill>
                  <a:srgbClr val="FF0000"/>
                </a:solidFill>
                <a:latin typeface="Times New Roman" pitchFamily="18" charset="0"/>
                <a:ea typeface="宋体" pitchFamily="2" charset="-122"/>
              </a:rPr>
              <a:t>串、并联</a:t>
            </a:r>
            <a:r>
              <a:rPr lang="zh-CN" altLang="en-US" sz="2400" b="1" dirty="0">
                <a:latin typeface="Times New Roman" pitchFamily="18" charset="0"/>
                <a:ea typeface="宋体" pitchFamily="2" charset="-122"/>
              </a:rPr>
              <a:t>问题</a:t>
            </a:r>
          </a:p>
          <a:p>
            <a:pPr algn="just" eaLnBrk="1" hangingPunct="1">
              <a:lnSpc>
                <a:spcPct val="80000"/>
              </a:lnSpc>
              <a:tabLst>
                <a:tab pos="2346325" algn="l"/>
              </a:tabLst>
            </a:pPr>
            <a:endParaRPr lang="zh-CN" altLang="en-US" sz="2400" b="1" dirty="0">
              <a:latin typeface="Times New Roman" pitchFamily="18" charset="0"/>
              <a:ea typeface="宋体" pitchFamily="2" charset="-122"/>
            </a:endParaRPr>
          </a:p>
          <a:p>
            <a:pPr algn="just" eaLnBrk="1" hangingPunct="1">
              <a:lnSpc>
                <a:spcPct val="80000"/>
              </a:lnSpc>
              <a:tabLst>
                <a:tab pos="2346325" algn="l"/>
              </a:tabLst>
            </a:pPr>
            <a:r>
              <a:rPr lang="en-US" altLang="zh-CN" sz="2400" b="1" dirty="0">
                <a:latin typeface="Times New Roman" pitchFamily="18" charset="0"/>
                <a:ea typeface="宋体" pitchFamily="2" charset="-122"/>
              </a:rPr>
              <a:t>[A</a:t>
            </a:r>
            <a:r>
              <a:rPr lang="en-US" altLang="zh-CN" sz="2400" b="1" dirty="0" smtClean="0">
                <a:latin typeface="Times New Roman" pitchFamily="18" charset="0"/>
                <a:ea typeface="宋体" pitchFamily="2" charset="-122"/>
              </a:rPr>
              <a:t>]</a:t>
            </a:r>
            <a:r>
              <a:rPr lang="zh-CN" altLang="en-US" sz="2400" b="1" dirty="0" smtClean="0">
                <a:latin typeface="Times New Roman" pitchFamily="18" charset="0"/>
                <a:ea typeface="宋体" pitchFamily="2" charset="-122"/>
              </a:rPr>
              <a:t>参量</a:t>
            </a:r>
            <a:r>
              <a:rPr lang="zh-CN" altLang="en-US" sz="2400" b="1" dirty="0">
                <a:latin typeface="Times New Roman" pitchFamily="18" charset="0"/>
                <a:ea typeface="宋体" pitchFamily="2" charset="-122"/>
              </a:rPr>
              <a:t>矩阵联系的是网络</a:t>
            </a:r>
            <a:r>
              <a:rPr lang="zh-CN" altLang="en-US" sz="2400" b="1" dirty="0">
                <a:solidFill>
                  <a:srgbClr val="FF0000"/>
                </a:solidFill>
                <a:latin typeface="Times New Roman" pitchFamily="18" charset="0"/>
                <a:ea typeface="宋体" pitchFamily="2" charset="-122"/>
              </a:rPr>
              <a:t>输入端物理量与输出端物理量</a:t>
            </a:r>
            <a:r>
              <a:rPr lang="zh-CN" altLang="en-US" sz="2400" b="1" dirty="0">
                <a:latin typeface="Times New Roman" pitchFamily="18" charset="0"/>
                <a:ea typeface="宋体" pitchFamily="2" charset="-122"/>
              </a:rPr>
              <a:t>之间的关系，较适用于</a:t>
            </a:r>
            <a:r>
              <a:rPr lang="zh-CN" altLang="en-US" sz="2400" b="1" dirty="0" smtClean="0">
                <a:solidFill>
                  <a:srgbClr val="FF0000"/>
                </a:solidFill>
                <a:latin typeface="Times New Roman" pitchFamily="18" charset="0"/>
                <a:ea typeface="宋体" pitchFamily="2" charset="-122"/>
              </a:rPr>
              <a:t>处理级联网络</a:t>
            </a:r>
            <a:endParaRPr lang="zh-CN" altLang="en-US" sz="2400" b="1" dirty="0">
              <a:solidFill>
                <a:srgbClr val="FF0000"/>
              </a:solidFill>
              <a:latin typeface="Times New Roman" pitchFamily="18" charset="0"/>
              <a:ea typeface="宋体" pitchFamily="2" charset="-122"/>
            </a:endParaRPr>
          </a:p>
          <a:p>
            <a:pPr algn="just" eaLnBrk="1" hangingPunct="1">
              <a:lnSpc>
                <a:spcPct val="80000"/>
              </a:lnSpc>
              <a:tabLst>
                <a:tab pos="2346325" algn="l"/>
              </a:tabLst>
            </a:pPr>
            <a:endParaRPr lang="zh-CN" altLang="en-US" sz="2400" b="1" dirty="0">
              <a:latin typeface="Times New Roman" pitchFamily="18" charset="0"/>
              <a:ea typeface="宋体" pitchFamily="2" charset="-122"/>
            </a:endParaRPr>
          </a:p>
          <a:p>
            <a:pPr algn="just" eaLnBrk="1" hangingPunct="1">
              <a:lnSpc>
                <a:spcPct val="80000"/>
              </a:lnSpc>
              <a:tabLst>
                <a:tab pos="2346325" algn="l"/>
              </a:tabLst>
            </a:pPr>
            <a:r>
              <a:rPr lang="en-US" altLang="zh-CN" sz="2400" b="1" dirty="0">
                <a:solidFill>
                  <a:srgbClr val="FF0000"/>
                </a:solidFill>
                <a:latin typeface="Times New Roman" pitchFamily="18" charset="0"/>
                <a:ea typeface="宋体" pitchFamily="2" charset="-122"/>
              </a:rPr>
              <a:t>[S]</a:t>
            </a:r>
            <a:r>
              <a:rPr lang="zh-CN" altLang="en-US" sz="2400" b="1" dirty="0">
                <a:solidFill>
                  <a:srgbClr val="FF0000"/>
                </a:solidFill>
                <a:latin typeface="Times New Roman" pitchFamily="18" charset="0"/>
                <a:ea typeface="宋体" pitchFamily="2" charset="-122"/>
              </a:rPr>
              <a:t>参量矩阵联系的是网络各端口及各端口间的归一化反射波电压和归一化入射波电压之间的关系，它在微波技术中占有重要的地位，其各个参量有明确的物理意义且可直接测量。</a:t>
            </a:r>
          </a:p>
          <a:p>
            <a:pPr algn="just" eaLnBrk="1" hangingPunct="1">
              <a:lnSpc>
                <a:spcPct val="80000"/>
              </a:lnSpc>
              <a:tabLst>
                <a:tab pos="2346325" algn="l"/>
              </a:tabLst>
            </a:pPr>
            <a:endParaRPr lang="zh-CN" altLang="en-US" sz="2400" b="1" dirty="0">
              <a:solidFill>
                <a:srgbClr val="FF0000"/>
              </a:solidFill>
              <a:latin typeface="Times New Roman" pitchFamily="18" charset="0"/>
              <a:ea typeface="宋体" pitchFamily="2" charset="-122"/>
            </a:endParaRPr>
          </a:p>
          <a:p>
            <a:pPr algn="just" eaLnBrk="1" hangingPunct="1">
              <a:lnSpc>
                <a:spcPct val="80000"/>
              </a:lnSpc>
              <a:buFontTx/>
              <a:buNone/>
              <a:tabLst>
                <a:tab pos="2346325" algn="l"/>
              </a:tabLst>
            </a:pPr>
            <a:r>
              <a:rPr lang="en-US" altLang="zh-CN" sz="800" dirty="0">
                <a:latin typeface="TimesNewRoman" charset="0"/>
                <a:ea typeface="宋体" pitchFamily="2" charset="-122"/>
              </a:rPr>
              <a:t>   </a:t>
            </a:r>
          </a:p>
          <a:p>
            <a:pPr eaLnBrk="1" hangingPunct="1">
              <a:lnSpc>
                <a:spcPct val="80000"/>
              </a:lnSpc>
              <a:buFontTx/>
              <a:buNone/>
              <a:tabLst>
                <a:tab pos="2346325" algn="l"/>
              </a:tabLst>
            </a:pPr>
            <a:endParaRPr lang="en-US" altLang="zh-CN" sz="800" dirty="0">
              <a:latin typeface="TimesNewRoman" charset="0"/>
              <a:ea typeface="宋体" pitchFamily="2" charset="-122"/>
            </a:endParaRPr>
          </a:p>
          <a:p>
            <a:pPr algn="just" eaLnBrk="1" hangingPunct="1">
              <a:lnSpc>
                <a:spcPct val="80000"/>
              </a:lnSpc>
              <a:buFontTx/>
              <a:buNone/>
              <a:tabLst>
                <a:tab pos="2346325" algn="l"/>
              </a:tabLst>
            </a:pPr>
            <a:endParaRPr lang="zh-CN" altLang="en-US" sz="800" dirty="0">
              <a:latin typeface="Times New Roman" pitchFamily="18" charset="0"/>
              <a:ea typeface="宋体" pitchFamily="2" charset="-122"/>
            </a:endParaRPr>
          </a:p>
        </p:txBody>
      </p:sp>
      <p:sp>
        <p:nvSpPr>
          <p:cNvPr id="17412"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76ECE9A-DE0C-4A5E-B904-0066CE93A629}" type="slidenum">
              <a:rPr lang="zh-CN" altLang="en-US" sz="1400"/>
              <a:pPr eaLnBrk="1" hangingPunct="1"/>
              <a:t>20</a:t>
            </a:fld>
            <a:endParaRPr lang="en-US" altLang="zh-CN" sz="1400"/>
          </a:p>
        </p:txBody>
      </p:sp>
    </p:spTree>
    <p:extLst>
      <p:ext uri="{BB962C8B-B14F-4D97-AF65-F5344CB8AC3E}">
        <p14:creationId xmlns:p14="http://schemas.microsoft.com/office/powerpoint/2010/main" val="23650440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3568" y="692696"/>
            <a:ext cx="5773738" cy="609600"/>
          </a:xfrm>
        </p:spPr>
        <p:txBody>
          <a:bodyPr>
            <a:normAutofit fontScale="90000"/>
          </a:bodyPr>
          <a:lstStyle/>
          <a:p>
            <a:pPr eaLnBrk="1" hangingPunct="1"/>
            <a:r>
              <a:rPr lang="zh-CN" altLang="en-US" sz="3600" b="1" dirty="0">
                <a:ea typeface="宋体" pitchFamily="2" charset="-122"/>
              </a:rPr>
              <a:t>矩阵之间的转化</a:t>
            </a:r>
            <a:endParaRPr lang="en-US" altLang="zh-CN" sz="3600" b="1" dirty="0">
              <a:ea typeface="宋体" pitchFamily="2" charset="-122"/>
            </a:endParaRPr>
          </a:p>
        </p:txBody>
      </p:sp>
      <p:sp>
        <p:nvSpPr>
          <p:cNvPr id="18435" name="Rectangle 3"/>
          <p:cNvSpPr>
            <a:spLocks noGrp="1" noChangeArrowheads="1"/>
          </p:cNvSpPr>
          <p:nvPr>
            <p:ph type="body" idx="1"/>
          </p:nvPr>
        </p:nvSpPr>
        <p:spPr>
          <a:xfrm>
            <a:off x="179388" y="1844675"/>
            <a:ext cx="8534400" cy="4641850"/>
          </a:xfrm>
        </p:spPr>
        <p:txBody>
          <a:bodyPr/>
          <a:lstStyle/>
          <a:p>
            <a:pPr algn="just" eaLnBrk="1" hangingPunct="1"/>
            <a:r>
              <a:rPr lang="en-US" altLang="zh-CN" sz="2400" b="1" u="sng" dirty="0">
                <a:latin typeface="Times New Roman" pitchFamily="18" charset="0"/>
                <a:ea typeface="宋体" pitchFamily="2" charset="-122"/>
              </a:rPr>
              <a:t>Scattering matrix in terms of the ABCD matrix </a:t>
            </a:r>
            <a:r>
              <a:rPr lang="zh-CN" altLang="en-US" sz="2400" b="1" u="sng" dirty="0">
                <a:latin typeface="Times New Roman" pitchFamily="18" charset="0"/>
                <a:ea typeface="宋体" pitchFamily="2" charset="-122"/>
              </a:rPr>
              <a:t>以二端口网络为例：</a:t>
            </a:r>
            <a:r>
              <a:rPr lang="en-US" altLang="zh-CN" sz="2400" dirty="0">
                <a:latin typeface="TimesNewRoman" charset="0"/>
                <a:ea typeface="宋体" pitchFamily="2" charset="-122"/>
              </a:rPr>
              <a:t>    </a:t>
            </a:r>
          </a:p>
          <a:p>
            <a:pPr algn="just" eaLnBrk="1" hangingPunct="1">
              <a:buFontTx/>
              <a:buNone/>
            </a:pPr>
            <a:r>
              <a:rPr lang="zh-CN" altLang="en-US" dirty="0">
                <a:ea typeface="宋体" pitchFamily="2" charset="-122"/>
              </a:rPr>
              <a:t>  </a:t>
            </a:r>
            <a:r>
              <a:rPr lang="zh-CN" altLang="en-US" sz="2800" b="1" dirty="0">
                <a:ea typeface="宋体" pitchFamily="2" charset="-122"/>
              </a:rPr>
              <a:t>由传输线理论知，沿线电压、电流可由入射量和反射量表示为：</a:t>
            </a:r>
            <a:endParaRPr lang="en-US" altLang="zh-CN" sz="2800" b="1" dirty="0">
              <a:latin typeface="TimesNewRoman" charset="0"/>
              <a:ea typeface="宋体" pitchFamily="2" charset="-122"/>
            </a:endParaRPr>
          </a:p>
          <a:p>
            <a:pPr algn="just" eaLnBrk="1" hangingPunct="1">
              <a:buFontTx/>
              <a:buNone/>
            </a:pPr>
            <a:endParaRPr lang="en-US" altLang="zh-CN" b="1" dirty="0">
              <a:latin typeface="TimesNewRoman" charset="0"/>
              <a:ea typeface="宋体" pitchFamily="2" charset="-122"/>
            </a:endParaRPr>
          </a:p>
          <a:p>
            <a:pPr algn="just" eaLnBrk="1" hangingPunct="1">
              <a:buFontTx/>
              <a:buNone/>
            </a:pPr>
            <a:r>
              <a:rPr lang="en-US" altLang="zh-CN" dirty="0">
                <a:latin typeface="TimesNewRoman" charset="0"/>
                <a:ea typeface="宋体" pitchFamily="2" charset="-122"/>
              </a:rPr>
              <a:t>      </a:t>
            </a:r>
          </a:p>
          <a:p>
            <a:pPr eaLnBrk="1" hangingPunct="1">
              <a:buFontTx/>
              <a:buNone/>
            </a:pPr>
            <a:endParaRPr lang="en-US" altLang="zh-CN" dirty="0">
              <a:latin typeface="TimesNewRoman" charset="0"/>
              <a:ea typeface="宋体" pitchFamily="2" charset="-122"/>
            </a:endParaRPr>
          </a:p>
          <a:p>
            <a:pPr algn="just" eaLnBrk="1" hangingPunct="1">
              <a:buFontTx/>
              <a:buNone/>
            </a:pPr>
            <a:endParaRPr lang="zh-CN" altLang="en-US" dirty="0">
              <a:latin typeface="Times New Roman" pitchFamily="18" charset="0"/>
              <a:ea typeface="宋体" pitchFamily="2" charset="-122"/>
            </a:endParaRPr>
          </a:p>
        </p:txBody>
      </p:sp>
      <p:sp>
        <p:nvSpPr>
          <p:cNvPr id="18436" name="Rectangle 6"/>
          <p:cNvSpPr>
            <a:spLocks noChangeArrowheads="1"/>
          </p:cNvSpPr>
          <p:nvPr/>
        </p:nvSpPr>
        <p:spPr bwMode="auto">
          <a:xfrm>
            <a:off x="0" y="30870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18437" name="Object 5"/>
          <p:cNvGraphicFramePr>
            <a:graphicFrameLocks noChangeAspect="1"/>
          </p:cNvGraphicFramePr>
          <p:nvPr>
            <p:extLst/>
          </p:nvPr>
        </p:nvGraphicFramePr>
        <p:xfrm>
          <a:off x="735013" y="4164930"/>
          <a:ext cx="2917825" cy="1689100"/>
        </p:xfrm>
        <a:graphic>
          <a:graphicData uri="http://schemas.openxmlformats.org/presentationml/2006/ole">
            <mc:AlternateContent xmlns:mc="http://schemas.openxmlformats.org/markup-compatibility/2006">
              <mc:Choice xmlns:v="urn:schemas-microsoft-com:vml" Requires="v">
                <p:oleObj spid="_x0000_s24596" name="Equation" r:id="rId3" imgW="1231366" imgH="710891" progId="Equation.DSMT4">
                  <p:embed/>
                </p:oleObj>
              </mc:Choice>
              <mc:Fallback>
                <p:oleObj name="Equation" r:id="rId3" imgW="1231366" imgH="710891" progId="Equation.DSMT4">
                  <p:embed/>
                  <p:pic>
                    <p:nvPicPr>
                      <p:cNvPr id="1843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13" y="4164930"/>
                        <a:ext cx="29178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Rectangle 8"/>
          <p:cNvSpPr>
            <a:spLocks noChangeArrowheads="1"/>
          </p:cNvSpPr>
          <p:nvPr/>
        </p:nvSpPr>
        <p:spPr bwMode="auto">
          <a:xfrm>
            <a:off x="0" y="29631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18439" name="Object 7"/>
          <p:cNvGraphicFramePr>
            <a:graphicFrameLocks noChangeAspect="1"/>
          </p:cNvGraphicFramePr>
          <p:nvPr>
            <p:extLst/>
          </p:nvPr>
        </p:nvGraphicFramePr>
        <p:xfrm>
          <a:off x="5003800" y="3949030"/>
          <a:ext cx="3167063" cy="2000250"/>
        </p:xfrm>
        <a:graphic>
          <a:graphicData uri="http://schemas.openxmlformats.org/presentationml/2006/ole">
            <mc:AlternateContent xmlns:mc="http://schemas.openxmlformats.org/markup-compatibility/2006">
              <mc:Choice xmlns:v="urn:schemas-microsoft-com:vml" Requires="v">
                <p:oleObj spid="_x0000_s24597" name="Equation" r:id="rId5" imgW="1524000" imgH="965200" progId="Equation.DSMT4">
                  <p:embed/>
                </p:oleObj>
              </mc:Choice>
              <mc:Fallback>
                <p:oleObj name="Equation" r:id="rId5" imgW="1524000" imgH="965200" progId="Equation.DSMT4">
                  <p:embed/>
                  <p:pic>
                    <p:nvPicPr>
                      <p:cNvPr id="1843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3949030"/>
                        <a:ext cx="316706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0" name="AutoShape 9"/>
          <p:cNvSpPr>
            <a:spLocks noChangeArrowheads="1"/>
          </p:cNvSpPr>
          <p:nvPr/>
        </p:nvSpPr>
        <p:spPr bwMode="auto">
          <a:xfrm>
            <a:off x="3779838" y="4523705"/>
            <a:ext cx="976312" cy="485775"/>
          </a:xfrm>
          <a:prstGeom prst="rightArrow">
            <a:avLst>
              <a:gd name="adj1" fmla="val 50000"/>
              <a:gd name="adj2" fmla="val 502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18441"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6D875A4-CC58-4153-BC2E-03B1BB0CACF5}" type="slidenum">
              <a:rPr lang="zh-CN" altLang="en-US" sz="1400"/>
              <a:pPr eaLnBrk="1" hangingPunct="1"/>
              <a:t>21</a:t>
            </a:fld>
            <a:endParaRPr lang="en-US" altLang="zh-CN" sz="1400"/>
          </a:p>
        </p:txBody>
      </p:sp>
    </p:spTree>
    <p:extLst>
      <p:ext uri="{BB962C8B-B14F-4D97-AF65-F5344CB8AC3E}">
        <p14:creationId xmlns:p14="http://schemas.microsoft.com/office/powerpoint/2010/main" val="14986613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216594" y="1844700"/>
            <a:ext cx="8534400" cy="863600"/>
          </a:xfrm>
        </p:spPr>
        <p:txBody>
          <a:bodyPr/>
          <a:lstStyle/>
          <a:p>
            <a:pPr algn="just" eaLnBrk="1" hangingPunct="1">
              <a:buFontTx/>
              <a:buNone/>
            </a:pPr>
            <a:r>
              <a:rPr lang="zh-CN" altLang="zh-CN" sz="2800" b="1">
                <a:ea typeface="宋体" pitchFamily="2" charset="-122"/>
              </a:rPr>
              <a:t>归一化电压、电流的关系为：</a:t>
            </a:r>
            <a:endParaRPr lang="zh-CN" altLang="en-US">
              <a:latin typeface="Times New Roman" pitchFamily="18" charset="0"/>
              <a:ea typeface="宋体" pitchFamily="2" charset="-122"/>
            </a:endParaRPr>
          </a:p>
        </p:txBody>
      </p:sp>
      <p:sp>
        <p:nvSpPr>
          <p:cNvPr id="19459" name="Rectangle 4"/>
          <p:cNvSpPr>
            <a:spLocks noChangeArrowheads="1"/>
          </p:cNvSpPr>
          <p:nvPr/>
        </p:nvSpPr>
        <p:spPr bwMode="auto">
          <a:xfrm>
            <a:off x="216594" y="3935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19460" name="Rectangle 6"/>
          <p:cNvSpPr>
            <a:spLocks noChangeArrowheads="1"/>
          </p:cNvSpPr>
          <p:nvPr/>
        </p:nvSpPr>
        <p:spPr bwMode="auto">
          <a:xfrm>
            <a:off x="195956" y="3284563"/>
            <a:ext cx="2427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zh-CN" altLang="en-US" b="1">
                <a:ea typeface="宋体" pitchFamily="2" charset="-122"/>
              </a:rPr>
              <a:t>在</a:t>
            </a:r>
            <a:r>
              <a:rPr lang="en-US" altLang="zh-CN" b="1">
                <a:ea typeface="宋体" pitchFamily="2" charset="-122"/>
              </a:rPr>
              <a:t>T1</a:t>
            </a:r>
            <a:r>
              <a:rPr lang="zh-CN" altLang="en-US" b="1">
                <a:ea typeface="宋体" pitchFamily="2" charset="-122"/>
              </a:rPr>
              <a:t>、</a:t>
            </a:r>
            <a:r>
              <a:rPr lang="en-US" altLang="zh-CN" b="1">
                <a:ea typeface="宋体" pitchFamily="2" charset="-122"/>
              </a:rPr>
              <a:t>T2</a:t>
            </a:r>
            <a:r>
              <a:rPr lang="zh-CN" altLang="en-US" b="1">
                <a:ea typeface="宋体" pitchFamily="2" charset="-122"/>
              </a:rPr>
              <a:t>面上有</a:t>
            </a:r>
          </a:p>
        </p:txBody>
      </p:sp>
      <p:sp>
        <p:nvSpPr>
          <p:cNvPr id="19461" name="Rectangle 11"/>
          <p:cNvSpPr>
            <a:spLocks noChangeArrowheads="1"/>
          </p:cNvSpPr>
          <p:nvPr/>
        </p:nvSpPr>
        <p:spPr bwMode="auto">
          <a:xfrm>
            <a:off x="216594" y="863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19462" name="Object 10"/>
          <p:cNvGraphicFramePr>
            <a:graphicFrameLocks noChangeAspect="1"/>
          </p:cNvGraphicFramePr>
          <p:nvPr>
            <p:extLst>
              <p:ext uri="{D42A27DB-BD31-4B8C-83A1-F6EECF244321}">
                <p14:modId xmlns:p14="http://schemas.microsoft.com/office/powerpoint/2010/main" val="3003275931"/>
              </p:ext>
            </p:extLst>
          </p:nvPr>
        </p:nvGraphicFramePr>
        <p:xfrm>
          <a:off x="4860032" y="1628800"/>
          <a:ext cx="2395537" cy="1254125"/>
        </p:xfrm>
        <a:graphic>
          <a:graphicData uri="http://schemas.openxmlformats.org/presentationml/2006/ole">
            <mc:AlternateContent xmlns:mc="http://schemas.openxmlformats.org/markup-compatibility/2006">
              <mc:Choice xmlns:v="urn:schemas-microsoft-com:vml" Requires="v">
                <p:oleObj spid="_x0000_s25638" name="Equation" r:id="rId3" imgW="1104900" imgH="584200" progId="Equation.DSMT4">
                  <p:embed/>
                </p:oleObj>
              </mc:Choice>
              <mc:Fallback>
                <p:oleObj name="Equation" r:id="rId3" imgW="1104900" imgH="584200" progId="Equation.DSMT4">
                  <p:embed/>
                  <p:pic>
                    <p:nvPicPr>
                      <p:cNvPr id="1946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628800"/>
                        <a:ext cx="2395537"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3" name="Object 12"/>
          <p:cNvGraphicFramePr>
            <a:graphicFrameLocks noChangeAspect="1"/>
          </p:cNvGraphicFramePr>
          <p:nvPr>
            <p:extLst>
              <p:ext uri="{D42A27DB-BD31-4B8C-83A1-F6EECF244321}">
                <p14:modId xmlns:p14="http://schemas.microsoft.com/office/powerpoint/2010/main" val="475587007"/>
              </p:ext>
            </p:extLst>
          </p:nvPr>
        </p:nvGraphicFramePr>
        <p:xfrm>
          <a:off x="2628007" y="3140100"/>
          <a:ext cx="2552700" cy="1328738"/>
        </p:xfrm>
        <a:graphic>
          <a:graphicData uri="http://schemas.openxmlformats.org/presentationml/2006/ole">
            <mc:AlternateContent xmlns:mc="http://schemas.openxmlformats.org/markup-compatibility/2006">
              <mc:Choice xmlns:v="urn:schemas-microsoft-com:vml" Requires="v">
                <p:oleObj spid="_x0000_s25639" name="Equation" r:id="rId5" imgW="1117115" imgH="583947" progId="Equation.DSMT4">
                  <p:embed/>
                </p:oleObj>
              </mc:Choice>
              <mc:Fallback>
                <p:oleObj name="Equation" r:id="rId5" imgW="1117115" imgH="583947" progId="Equation.DSMT4">
                  <p:embed/>
                  <p:pic>
                    <p:nvPicPr>
                      <p:cNvPr id="19463"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8007" y="3140100"/>
                        <a:ext cx="25527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4" name="Rectangle 15"/>
          <p:cNvSpPr>
            <a:spLocks noChangeArrowheads="1"/>
          </p:cNvSpPr>
          <p:nvPr/>
        </p:nvSpPr>
        <p:spPr bwMode="auto">
          <a:xfrm>
            <a:off x="216594" y="863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19465" name="Object 14"/>
          <p:cNvGraphicFramePr>
            <a:graphicFrameLocks noChangeAspect="1"/>
          </p:cNvGraphicFramePr>
          <p:nvPr>
            <p:extLst>
              <p:ext uri="{D42A27DB-BD31-4B8C-83A1-F6EECF244321}">
                <p14:modId xmlns:p14="http://schemas.microsoft.com/office/powerpoint/2010/main" val="3014601365"/>
              </p:ext>
            </p:extLst>
          </p:nvPr>
        </p:nvGraphicFramePr>
        <p:xfrm>
          <a:off x="5725219" y="3140100"/>
          <a:ext cx="2517775" cy="1314450"/>
        </p:xfrm>
        <a:graphic>
          <a:graphicData uri="http://schemas.openxmlformats.org/presentationml/2006/ole">
            <mc:AlternateContent xmlns:mc="http://schemas.openxmlformats.org/markup-compatibility/2006">
              <mc:Choice xmlns:v="urn:schemas-microsoft-com:vml" Requires="v">
                <p:oleObj spid="_x0000_s25640" name="Equation" r:id="rId7" imgW="1117115" imgH="583947" progId="Equation.DSMT4">
                  <p:embed/>
                </p:oleObj>
              </mc:Choice>
              <mc:Fallback>
                <p:oleObj name="Equation" r:id="rId7" imgW="1117115" imgH="583947" progId="Equation.DSMT4">
                  <p:embed/>
                  <p:pic>
                    <p:nvPicPr>
                      <p:cNvPr id="19465"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5219" y="3140100"/>
                        <a:ext cx="251777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6" name="Rectangle 16"/>
          <p:cNvSpPr>
            <a:spLocks noChangeArrowheads="1"/>
          </p:cNvSpPr>
          <p:nvPr/>
        </p:nvSpPr>
        <p:spPr bwMode="auto">
          <a:xfrm>
            <a:off x="216594" y="5445150"/>
            <a:ext cx="258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b="1">
                <a:ea typeface="宋体" pitchFamily="2" charset="-122"/>
              </a:rPr>
              <a:t>ABCD</a:t>
            </a:r>
            <a:r>
              <a:rPr lang="zh-CN" altLang="en-US" b="1">
                <a:ea typeface="宋体" pitchFamily="2" charset="-122"/>
              </a:rPr>
              <a:t>参数定义式</a:t>
            </a:r>
          </a:p>
        </p:txBody>
      </p:sp>
      <p:sp>
        <p:nvSpPr>
          <p:cNvPr id="19467" name="Rectangle 18"/>
          <p:cNvSpPr>
            <a:spLocks noChangeArrowheads="1"/>
          </p:cNvSpPr>
          <p:nvPr/>
        </p:nvSpPr>
        <p:spPr bwMode="auto">
          <a:xfrm>
            <a:off x="216594" y="4025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19468" name="Rectangle 20"/>
          <p:cNvSpPr>
            <a:spLocks noChangeArrowheads="1"/>
          </p:cNvSpPr>
          <p:nvPr/>
        </p:nvSpPr>
        <p:spPr bwMode="auto">
          <a:xfrm>
            <a:off x="540444" y="4005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19469" name="Object 19"/>
          <p:cNvGraphicFramePr>
            <a:graphicFrameLocks noChangeAspect="1"/>
          </p:cNvGraphicFramePr>
          <p:nvPr>
            <p:extLst>
              <p:ext uri="{D42A27DB-BD31-4B8C-83A1-F6EECF244321}">
                <p14:modId xmlns:p14="http://schemas.microsoft.com/office/powerpoint/2010/main" val="1379453496"/>
              </p:ext>
            </p:extLst>
          </p:nvPr>
        </p:nvGraphicFramePr>
        <p:xfrm>
          <a:off x="3564632" y="5588025"/>
          <a:ext cx="2951162" cy="1462088"/>
        </p:xfrm>
        <a:graphic>
          <a:graphicData uri="http://schemas.openxmlformats.org/presentationml/2006/ole">
            <mc:AlternateContent xmlns:mc="http://schemas.openxmlformats.org/markup-compatibility/2006">
              <mc:Choice xmlns:v="urn:schemas-microsoft-com:vml" Requires="v">
                <p:oleObj spid="_x0000_s25641" name="Equation" r:id="rId9" imgW="1079032" imgH="533169" progId="Equation.DSMT4">
                  <p:embed/>
                </p:oleObj>
              </mc:Choice>
              <mc:Fallback>
                <p:oleObj name="Equation" r:id="rId9" imgW="1079032" imgH="533169" progId="Equation.DSMT4">
                  <p:embed/>
                  <p:pic>
                    <p:nvPicPr>
                      <p:cNvPr id="19469"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4632" y="5588025"/>
                        <a:ext cx="29511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0" name="AutoShape 21"/>
          <p:cNvSpPr>
            <a:spLocks noChangeArrowheads="1"/>
          </p:cNvSpPr>
          <p:nvPr/>
        </p:nvSpPr>
        <p:spPr bwMode="auto">
          <a:xfrm>
            <a:off x="5148957" y="4364063"/>
            <a:ext cx="485775" cy="1120775"/>
          </a:xfrm>
          <a:prstGeom prst="downArrow">
            <a:avLst>
              <a:gd name="adj1" fmla="val 50000"/>
              <a:gd name="adj2" fmla="val 57680"/>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19471" name="灯片编号占位符 1"/>
          <p:cNvSpPr>
            <a:spLocks noGrp="1"/>
          </p:cNvSpPr>
          <p:nvPr>
            <p:ph type="sldNum" sz="quarter" idx="4294967295"/>
          </p:nvPr>
        </p:nvSpPr>
        <p:spPr>
          <a:xfrm>
            <a:off x="216594" y="863625"/>
            <a:ext cx="0" cy="0"/>
          </a:xfrm>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A0FBB15-C138-454F-B778-7601E1EF74CF}" type="slidenum">
              <a:rPr lang="zh-CN" altLang="en-US" sz="1400"/>
              <a:pPr eaLnBrk="1" hangingPunct="1"/>
              <a:t>22</a:t>
            </a:fld>
            <a:endParaRPr lang="en-US" altLang="zh-CN" sz="1400"/>
          </a:p>
        </p:txBody>
      </p:sp>
    </p:spTree>
    <p:extLst>
      <p:ext uri="{BB962C8B-B14F-4D97-AF65-F5344CB8AC3E}">
        <p14:creationId xmlns:p14="http://schemas.microsoft.com/office/powerpoint/2010/main" val="33998261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0483"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048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0485" name="Rectangle 10"/>
          <p:cNvSpPr>
            <a:spLocks noChangeArrowheads="1"/>
          </p:cNvSpPr>
          <p:nvPr/>
        </p:nvSpPr>
        <p:spPr bwMode="auto">
          <a:xfrm>
            <a:off x="0" y="5157788"/>
            <a:ext cx="1630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b="1">
                <a:ea typeface="宋体" pitchFamily="2" charset="-122"/>
              </a:rPr>
              <a:t>S</a:t>
            </a:r>
            <a:r>
              <a:rPr lang="zh-CN" altLang="en-US" b="1">
                <a:ea typeface="宋体" pitchFamily="2" charset="-122"/>
              </a:rPr>
              <a:t>参量</a:t>
            </a:r>
            <a:endParaRPr lang="zh-CN" altLang="en-US">
              <a:ea typeface="宋体" pitchFamily="2" charset="-122"/>
            </a:endParaRPr>
          </a:p>
        </p:txBody>
      </p:sp>
      <p:sp>
        <p:nvSpPr>
          <p:cNvPr id="20486" name="Rectangle 11"/>
          <p:cNvSpPr>
            <a:spLocks noChangeArrowheads="1"/>
          </p:cNvSpPr>
          <p:nvPr/>
        </p:nvSpPr>
        <p:spPr bwMode="auto">
          <a:xfrm>
            <a:off x="0" y="316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0487" name="Rectangle 12"/>
          <p:cNvSpPr>
            <a:spLocks noChangeArrowheads="1"/>
          </p:cNvSpPr>
          <p:nvPr/>
        </p:nvSpPr>
        <p:spPr bwMode="auto">
          <a:xfrm>
            <a:off x="323850" y="314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0488" name="Rectangle 15"/>
          <p:cNvSpPr>
            <a:spLocks noChangeArrowheads="1"/>
          </p:cNvSpPr>
          <p:nvPr/>
        </p:nvSpPr>
        <p:spPr bwMode="auto">
          <a:xfrm>
            <a:off x="0" y="3138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0489" name="Object 14"/>
          <p:cNvGraphicFramePr>
            <a:graphicFrameLocks noChangeAspect="1"/>
          </p:cNvGraphicFramePr>
          <p:nvPr>
            <p:extLst>
              <p:ext uri="{D42A27DB-BD31-4B8C-83A1-F6EECF244321}">
                <p14:modId xmlns:p14="http://schemas.microsoft.com/office/powerpoint/2010/main" val="777917739"/>
              </p:ext>
            </p:extLst>
          </p:nvPr>
        </p:nvGraphicFramePr>
        <p:xfrm>
          <a:off x="1763688" y="1023144"/>
          <a:ext cx="5327650" cy="1347788"/>
        </p:xfrm>
        <a:graphic>
          <a:graphicData uri="http://schemas.openxmlformats.org/presentationml/2006/ole">
            <mc:AlternateContent xmlns:mc="http://schemas.openxmlformats.org/markup-compatibility/2006">
              <mc:Choice xmlns:v="urn:schemas-microsoft-com:vml" Requires="v">
                <p:oleObj spid="_x0000_s26653" name="Equation" r:id="rId3" imgW="2298700" imgH="584200" progId="Equation.DSMT4">
                  <p:embed/>
                </p:oleObj>
              </mc:Choice>
              <mc:Fallback>
                <p:oleObj name="Equation" r:id="rId3" imgW="2298700" imgH="584200" progId="Equation.DSMT4">
                  <p:embed/>
                  <p:pic>
                    <p:nvPicPr>
                      <p:cNvPr id="20489"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023144"/>
                        <a:ext cx="5327650"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0" name="Rectangle 23"/>
          <p:cNvSpPr>
            <a:spLocks noChangeArrowheads="1"/>
          </p:cNvSpPr>
          <p:nvPr/>
        </p:nvSpPr>
        <p:spPr bwMode="auto">
          <a:xfrm>
            <a:off x="0"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0491" name="Object 22"/>
          <p:cNvGraphicFramePr>
            <a:graphicFrameLocks noChangeAspect="1"/>
          </p:cNvGraphicFramePr>
          <p:nvPr/>
        </p:nvGraphicFramePr>
        <p:xfrm>
          <a:off x="1835150" y="2565400"/>
          <a:ext cx="6119813" cy="1843088"/>
        </p:xfrm>
        <a:graphic>
          <a:graphicData uri="http://schemas.openxmlformats.org/presentationml/2006/ole">
            <mc:AlternateContent xmlns:mc="http://schemas.openxmlformats.org/markup-compatibility/2006">
              <mc:Choice xmlns:v="urn:schemas-microsoft-com:vml" Requires="v">
                <p:oleObj spid="_x0000_s26654" name="Equation" r:id="rId5" imgW="2781300" imgH="838200" progId="Equation.DSMT4">
                  <p:embed/>
                </p:oleObj>
              </mc:Choice>
              <mc:Fallback>
                <p:oleObj name="Equation" r:id="rId5" imgW="2781300" imgH="838200" progId="Equation.DSMT4">
                  <p:embed/>
                  <p:pic>
                    <p:nvPicPr>
                      <p:cNvPr id="20491"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2565400"/>
                        <a:ext cx="6119813"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2" name="Rectangle 25"/>
          <p:cNvSpPr>
            <a:spLocks noChangeArrowheads="1"/>
          </p:cNvSpPr>
          <p:nvPr/>
        </p:nvSpPr>
        <p:spPr bwMode="auto">
          <a:xfrm>
            <a:off x="0" y="302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0493" name="Object 24"/>
          <p:cNvGraphicFramePr>
            <a:graphicFrameLocks noChangeAspect="1"/>
          </p:cNvGraphicFramePr>
          <p:nvPr/>
        </p:nvGraphicFramePr>
        <p:xfrm>
          <a:off x="2411413" y="4797425"/>
          <a:ext cx="6048375" cy="1792288"/>
        </p:xfrm>
        <a:graphic>
          <a:graphicData uri="http://schemas.openxmlformats.org/presentationml/2006/ole">
            <mc:AlternateContent xmlns:mc="http://schemas.openxmlformats.org/markup-compatibility/2006">
              <mc:Choice xmlns:v="urn:schemas-microsoft-com:vml" Requires="v">
                <p:oleObj spid="_x0000_s26655" name="Equation" r:id="rId7" imgW="2730500" imgH="812800" progId="Equation.DSMT4">
                  <p:embed/>
                </p:oleObj>
              </mc:Choice>
              <mc:Fallback>
                <p:oleObj name="Equation" r:id="rId7" imgW="2730500" imgH="812800" progId="Equation.DSMT4">
                  <p:embed/>
                  <p:pic>
                    <p:nvPicPr>
                      <p:cNvPr id="20493"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4797425"/>
                        <a:ext cx="60483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4" name="AutoShape 26"/>
          <p:cNvSpPr>
            <a:spLocks noChangeArrowheads="1"/>
          </p:cNvSpPr>
          <p:nvPr/>
        </p:nvSpPr>
        <p:spPr bwMode="auto">
          <a:xfrm>
            <a:off x="179388" y="1412875"/>
            <a:ext cx="1439862" cy="485775"/>
          </a:xfrm>
          <a:prstGeom prst="rightArrow">
            <a:avLst>
              <a:gd name="adj1" fmla="val 50000"/>
              <a:gd name="adj2" fmla="val 74101"/>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0495" name="AutoShape 27"/>
          <p:cNvSpPr>
            <a:spLocks noChangeArrowheads="1"/>
          </p:cNvSpPr>
          <p:nvPr/>
        </p:nvSpPr>
        <p:spPr bwMode="auto">
          <a:xfrm>
            <a:off x="179388" y="3141663"/>
            <a:ext cx="1439862" cy="485775"/>
          </a:xfrm>
          <a:prstGeom prst="rightArrow">
            <a:avLst>
              <a:gd name="adj1" fmla="val 50000"/>
              <a:gd name="adj2" fmla="val 74101"/>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0496" name="AutoShape 28"/>
          <p:cNvSpPr>
            <a:spLocks noChangeArrowheads="1"/>
          </p:cNvSpPr>
          <p:nvPr/>
        </p:nvSpPr>
        <p:spPr bwMode="auto">
          <a:xfrm>
            <a:off x="755650" y="5535613"/>
            <a:ext cx="1439863" cy="485775"/>
          </a:xfrm>
          <a:prstGeom prst="rightArrow">
            <a:avLst>
              <a:gd name="adj1" fmla="val 50000"/>
              <a:gd name="adj2" fmla="val 74101"/>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0497"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E719B96-D0B1-4802-91C2-BC37306820BB}" type="slidenum">
              <a:rPr lang="zh-CN" altLang="en-US" sz="1400"/>
              <a:pPr eaLnBrk="1" hangingPunct="1"/>
              <a:t>23</a:t>
            </a:fld>
            <a:endParaRPr lang="en-US" altLang="zh-CN" sz="1400"/>
          </a:p>
        </p:txBody>
      </p:sp>
    </p:spTree>
    <p:extLst>
      <p:ext uri="{BB962C8B-B14F-4D97-AF65-F5344CB8AC3E}">
        <p14:creationId xmlns:p14="http://schemas.microsoft.com/office/powerpoint/2010/main" val="1593170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179388" y="1844675"/>
            <a:ext cx="8534400" cy="1655763"/>
          </a:xfrm>
        </p:spPr>
        <p:txBody>
          <a:bodyPr/>
          <a:lstStyle/>
          <a:p>
            <a:pPr algn="just" eaLnBrk="1" hangingPunct="1"/>
            <a:r>
              <a:rPr lang="en-US" altLang="zh-CN" sz="3600" b="1" u="sng">
                <a:latin typeface="Times New Roman" pitchFamily="18" charset="0"/>
                <a:ea typeface="宋体" pitchFamily="2" charset="-122"/>
              </a:rPr>
              <a:t>ABCD matrix in terms of Scattering matrix </a:t>
            </a:r>
            <a:r>
              <a:rPr lang="zh-CN" altLang="en-US" sz="3600" b="1" u="sng">
                <a:latin typeface="Times New Roman" pitchFamily="18" charset="0"/>
                <a:ea typeface="宋体" pitchFamily="2" charset="-122"/>
              </a:rPr>
              <a:t>以二端口网络为例：</a:t>
            </a:r>
            <a:r>
              <a:rPr lang="en-US" altLang="zh-CN">
                <a:latin typeface="TimesNewRoman" charset="0"/>
                <a:ea typeface="宋体" pitchFamily="2" charset="-122"/>
              </a:rPr>
              <a:t>   </a:t>
            </a:r>
          </a:p>
          <a:p>
            <a:pPr algn="just" eaLnBrk="1" hangingPunct="1">
              <a:buFontTx/>
              <a:buNone/>
            </a:pPr>
            <a:endParaRPr lang="zh-CN" altLang="en-US">
              <a:latin typeface="Times New Roman" pitchFamily="18" charset="0"/>
              <a:ea typeface="宋体" pitchFamily="2" charset="-122"/>
            </a:endParaRPr>
          </a:p>
        </p:txBody>
      </p:sp>
      <p:sp>
        <p:nvSpPr>
          <p:cNvPr id="21508" name="Rectangle 4"/>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1509" name="Rectangle 6"/>
          <p:cNvSpPr>
            <a:spLocks noChangeArrowheads="1"/>
          </p:cNvSpPr>
          <p:nvPr/>
        </p:nvSpPr>
        <p:spPr bwMode="auto">
          <a:xfrm>
            <a:off x="0" y="2947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1510" name="AutoShape 8"/>
          <p:cNvSpPr>
            <a:spLocks noChangeArrowheads="1"/>
          </p:cNvSpPr>
          <p:nvPr/>
        </p:nvSpPr>
        <p:spPr bwMode="auto">
          <a:xfrm>
            <a:off x="3779838" y="4508500"/>
            <a:ext cx="976312" cy="485775"/>
          </a:xfrm>
          <a:prstGeom prst="rightArrow">
            <a:avLst>
              <a:gd name="adj1" fmla="val 50000"/>
              <a:gd name="adj2" fmla="val 50245"/>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1511" name="Rectangle 10"/>
          <p:cNvSpPr>
            <a:spLocks noChangeArrowheads="1"/>
          </p:cNvSpPr>
          <p:nvPr/>
        </p:nvSpPr>
        <p:spPr bwMode="auto">
          <a:xfrm>
            <a:off x="0"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1512" name="Object 9"/>
          <p:cNvGraphicFramePr>
            <a:graphicFrameLocks noChangeAspect="1"/>
          </p:cNvGraphicFramePr>
          <p:nvPr/>
        </p:nvGraphicFramePr>
        <p:xfrm>
          <a:off x="5292725" y="3500438"/>
          <a:ext cx="2376488" cy="2011362"/>
        </p:xfrm>
        <a:graphic>
          <a:graphicData uri="http://schemas.openxmlformats.org/presentationml/2006/ole">
            <mc:AlternateContent xmlns:mc="http://schemas.openxmlformats.org/markup-compatibility/2006">
              <mc:Choice xmlns:v="urn:schemas-microsoft-com:vml" Requires="v">
                <p:oleObj spid="_x0000_s27668" name="Equation" r:id="rId3" imgW="990600" imgH="838200" progId="Equation.DSMT4">
                  <p:embed/>
                </p:oleObj>
              </mc:Choice>
              <mc:Fallback>
                <p:oleObj name="Equation" r:id="rId3" imgW="990600" imgH="838200" progId="Equation.DSMT4">
                  <p:embed/>
                  <p:pic>
                    <p:nvPicPr>
                      <p:cNvPr id="21512"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3500438"/>
                        <a:ext cx="2376488"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3" name="Rectangle 14"/>
          <p:cNvSpPr>
            <a:spLocks noChangeArrowheads="1"/>
          </p:cNvSpPr>
          <p:nvPr/>
        </p:nvSpPr>
        <p:spPr bwMode="auto">
          <a:xfrm>
            <a:off x="0" y="3138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1514" name="Object 13"/>
          <p:cNvGraphicFramePr>
            <a:graphicFrameLocks noChangeAspect="1"/>
          </p:cNvGraphicFramePr>
          <p:nvPr/>
        </p:nvGraphicFramePr>
        <p:xfrm>
          <a:off x="900113" y="3716338"/>
          <a:ext cx="2447925" cy="1641475"/>
        </p:xfrm>
        <a:graphic>
          <a:graphicData uri="http://schemas.openxmlformats.org/presentationml/2006/ole">
            <mc:AlternateContent xmlns:mc="http://schemas.openxmlformats.org/markup-compatibility/2006">
              <mc:Choice xmlns:v="urn:schemas-microsoft-com:vml" Requires="v">
                <p:oleObj spid="_x0000_s27669" name="Equation" r:id="rId5" imgW="863225" imgH="583947" progId="Equation.DSMT4">
                  <p:embed/>
                </p:oleObj>
              </mc:Choice>
              <mc:Fallback>
                <p:oleObj name="Equation" r:id="rId5" imgW="863225" imgH="583947" progId="Equation.DSMT4">
                  <p:embed/>
                  <p:pic>
                    <p:nvPicPr>
                      <p:cNvPr id="21514"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3716338"/>
                        <a:ext cx="244792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5"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C1935B8-8C01-490A-BA98-771F05254821}" type="slidenum">
              <a:rPr lang="zh-CN" altLang="en-US" sz="1400"/>
              <a:pPr eaLnBrk="1" hangingPunct="1"/>
              <a:t>24</a:t>
            </a:fld>
            <a:endParaRPr lang="en-US" altLang="zh-CN" sz="1400"/>
          </a:p>
        </p:txBody>
      </p:sp>
      <p:sp>
        <p:nvSpPr>
          <p:cNvPr id="13" name="Rectangle 2"/>
          <p:cNvSpPr>
            <a:spLocks noGrp="1" noChangeArrowheads="1"/>
          </p:cNvSpPr>
          <p:nvPr>
            <p:ph type="title"/>
          </p:nvPr>
        </p:nvSpPr>
        <p:spPr>
          <a:xfrm>
            <a:off x="683568" y="620688"/>
            <a:ext cx="5773738" cy="609600"/>
          </a:xfrm>
        </p:spPr>
        <p:txBody>
          <a:bodyPr>
            <a:normAutofit fontScale="90000"/>
          </a:bodyPr>
          <a:lstStyle/>
          <a:p>
            <a:pPr eaLnBrk="1" hangingPunct="1"/>
            <a:r>
              <a:rPr lang="zh-CN" altLang="en-US" sz="3600" b="1" dirty="0">
                <a:ea typeface="宋体" pitchFamily="2" charset="-122"/>
              </a:rPr>
              <a:t>矩阵之间的转化</a:t>
            </a:r>
            <a:endParaRPr lang="en-US" altLang="zh-CN" sz="3600" b="1" dirty="0">
              <a:ea typeface="宋体" pitchFamily="2" charset="-122"/>
            </a:endParaRPr>
          </a:p>
        </p:txBody>
      </p:sp>
    </p:spTree>
    <p:extLst>
      <p:ext uri="{BB962C8B-B14F-4D97-AF65-F5344CB8AC3E}">
        <p14:creationId xmlns:p14="http://schemas.microsoft.com/office/powerpoint/2010/main" val="1806767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2531" name="Rectangle 4"/>
          <p:cNvSpPr>
            <a:spLocks noChangeArrowheads="1"/>
          </p:cNvSpPr>
          <p:nvPr/>
        </p:nvSpPr>
        <p:spPr bwMode="auto">
          <a:xfrm>
            <a:off x="0" y="1341438"/>
            <a:ext cx="2427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zh-CN" altLang="en-US" b="1">
                <a:ea typeface="宋体" pitchFamily="2" charset="-122"/>
              </a:rPr>
              <a:t>在</a:t>
            </a:r>
            <a:r>
              <a:rPr lang="en-US" altLang="zh-CN" b="1">
                <a:ea typeface="宋体" pitchFamily="2" charset="-122"/>
              </a:rPr>
              <a:t>T1</a:t>
            </a:r>
            <a:r>
              <a:rPr lang="zh-CN" altLang="en-US" b="1">
                <a:ea typeface="宋体" pitchFamily="2" charset="-122"/>
              </a:rPr>
              <a:t>、</a:t>
            </a:r>
            <a:r>
              <a:rPr lang="en-US" altLang="zh-CN" b="1">
                <a:ea typeface="宋体" pitchFamily="2" charset="-122"/>
              </a:rPr>
              <a:t>T2</a:t>
            </a:r>
            <a:r>
              <a:rPr lang="zh-CN" altLang="en-US" b="1">
                <a:ea typeface="宋体" pitchFamily="2" charset="-122"/>
              </a:rPr>
              <a:t>面上有</a:t>
            </a:r>
          </a:p>
        </p:txBody>
      </p:sp>
      <p:sp>
        <p:nvSpPr>
          <p:cNvPr id="2253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253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2534" name="Rectangle 10"/>
          <p:cNvSpPr>
            <a:spLocks noChangeArrowheads="1"/>
          </p:cNvSpPr>
          <p:nvPr/>
        </p:nvSpPr>
        <p:spPr bwMode="auto">
          <a:xfrm>
            <a:off x="0" y="3357563"/>
            <a:ext cx="2544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b="1">
                <a:ea typeface="宋体" pitchFamily="2" charset="-122"/>
              </a:rPr>
              <a:t>S</a:t>
            </a:r>
            <a:r>
              <a:rPr lang="zh-CN" altLang="en-US" b="1">
                <a:ea typeface="宋体" pitchFamily="2" charset="-122"/>
              </a:rPr>
              <a:t>参数定义式</a:t>
            </a:r>
          </a:p>
        </p:txBody>
      </p:sp>
      <p:sp>
        <p:nvSpPr>
          <p:cNvPr id="22535" name="Rectangle 11"/>
          <p:cNvSpPr>
            <a:spLocks noChangeArrowheads="1"/>
          </p:cNvSpPr>
          <p:nvPr/>
        </p:nvSpPr>
        <p:spPr bwMode="auto">
          <a:xfrm>
            <a:off x="0" y="316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2536" name="Rectangle 12"/>
          <p:cNvSpPr>
            <a:spLocks noChangeArrowheads="1"/>
          </p:cNvSpPr>
          <p:nvPr/>
        </p:nvSpPr>
        <p:spPr bwMode="auto">
          <a:xfrm>
            <a:off x="323850" y="314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2537" name="Rectangle 15"/>
          <p:cNvSpPr>
            <a:spLocks noChangeArrowheads="1"/>
          </p:cNvSpPr>
          <p:nvPr/>
        </p:nvSpPr>
        <p:spPr bwMode="auto">
          <a:xfrm>
            <a:off x="0"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2538" name="Object 14"/>
          <p:cNvGraphicFramePr>
            <a:graphicFrameLocks noChangeAspect="1"/>
          </p:cNvGraphicFramePr>
          <p:nvPr/>
        </p:nvGraphicFramePr>
        <p:xfrm>
          <a:off x="2484438" y="692150"/>
          <a:ext cx="2374900" cy="1849438"/>
        </p:xfrm>
        <a:graphic>
          <a:graphicData uri="http://schemas.openxmlformats.org/presentationml/2006/ole">
            <mc:AlternateContent xmlns:mc="http://schemas.openxmlformats.org/markup-compatibility/2006">
              <mc:Choice xmlns:v="urn:schemas-microsoft-com:vml" Requires="v">
                <p:oleObj spid="_x0000_s28710" name="Equation" r:id="rId3" imgW="1079500" imgH="838200" progId="Equation.DSMT4">
                  <p:embed/>
                </p:oleObj>
              </mc:Choice>
              <mc:Fallback>
                <p:oleObj name="Equation" r:id="rId3" imgW="1079500" imgH="838200" progId="Equation.DSMT4">
                  <p:embed/>
                  <p:pic>
                    <p:nvPicPr>
                      <p:cNvPr id="22538"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692150"/>
                        <a:ext cx="23749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9" name="Rectangle 17"/>
          <p:cNvSpPr>
            <a:spLocks noChangeArrowheads="1"/>
          </p:cNvSpPr>
          <p:nvPr/>
        </p:nvSpPr>
        <p:spPr bwMode="auto">
          <a:xfrm>
            <a:off x="0"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2540" name="Object 16"/>
          <p:cNvGraphicFramePr>
            <a:graphicFrameLocks noChangeAspect="1"/>
          </p:cNvGraphicFramePr>
          <p:nvPr/>
        </p:nvGraphicFramePr>
        <p:xfrm>
          <a:off x="5580063" y="765175"/>
          <a:ext cx="2303462" cy="1731963"/>
        </p:xfrm>
        <a:graphic>
          <a:graphicData uri="http://schemas.openxmlformats.org/presentationml/2006/ole">
            <mc:AlternateContent xmlns:mc="http://schemas.openxmlformats.org/markup-compatibility/2006">
              <mc:Choice xmlns:v="urn:schemas-microsoft-com:vml" Requires="v">
                <p:oleObj spid="_x0000_s28711" name="Equation" r:id="rId5" imgW="1117600" imgH="838200" progId="Equation.DSMT4">
                  <p:embed/>
                </p:oleObj>
              </mc:Choice>
              <mc:Fallback>
                <p:oleObj name="Equation" r:id="rId5" imgW="1117600" imgH="838200" progId="Equation.DSMT4">
                  <p:embed/>
                  <p:pic>
                    <p:nvPicPr>
                      <p:cNvPr id="2254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765175"/>
                        <a:ext cx="2303462"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1" name="Rectangle 20"/>
          <p:cNvSpPr>
            <a:spLocks noChangeArrowheads="1"/>
          </p:cNvSpPr>
          <p:nvPr/>
        </p:nvSpPr>
        <p:spPr bwMode="auto">
          <a:xfrm>
            <a:off x="0" y="3138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2542" name="Object 19"/>
          <p:cNvGraphicFramePr>
            <a:graphicFrameLocks noChangeAspect="1"/>
          </p:cNvGraphicFramePr>
          <p:nvPr/>
        </p:nvGraphicFramePr>
        <p:xfrm>
          <a:off x="2916238" y="2852738"/>
          <a:ext cx="3960812" cy="1763712"/>
        </p:xfrm>
        <a:graphic>
          <a:graphicData uri="http://schemas.openxmlformats.org/presentationml/2006/ole">
            <mc:AlternateContent xmlns:mc="http://schemas.openxmlformats.org/markup-compatibility/2006">
              <mc:Choice xmlns:v="urn:schemas-microsoft-com:vml" Requires="v">
                <p:oleObj spid="_x0000_s28712" name="Equation" r:id="rId7" imgW="1307532" imgH="583947" progId="Equation.DSMT4">
                  <p:embed/>
                </p:oleObj>
              </mc:Choice>
              <mc:Fallback>
                <p:oleObj name="Equation" r:id="rId7" imgW="1307532" imgH="583947" progId="Equation.DSMT4">
                  <p:embed/>
                  <p:pic>
                    <p:nvPicPr>
                      <p:cNvPr id="22542"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2852738"/>
                        <a:ext cx="3960812" cy="176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3" name="Rectangle 22"/>
          <p:cNvSpPr>
            <a:spLocks noChangeArrowheads="1"/>
          </p:cNvSpPr>
          <p:nvPr/>
        </p:nvSpPr>
        <p:spPr bwMode="auto">
          <a:xfrm>
            <a:off x="0" y="3009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2544" name="Object 21"/>
          <p:cNvGraphicFramePr>
            <a:graphicFrameLocks noChangeAspect="1"/>
          </p:cNvGraphicFramePr>
          <p:nvPr/>
        </p:nvGraphicFramePr>
        <p:xfrm>
          <a:off x="2051050" y="4927600"/>
          <a:ext cx="6408738" cy="1930400"/>
        </p:xfrm>
        <a:graphic>
          <a:graphicData uri="http://schemas.openxmlformats.org/presentationml/2006/ole">
            <mc:AlternateContent xmlns:mc="http://schemas.openxmlformats.org/markup-compatibility/2006">
              <mc:Choice xmlns:v="urn:schemas-microsoft-com:vml" Requires="v">
                <p:oleObj spid="_x0000_s28713" name="Equation" r:id="rId9" imgW="2781300" imgH="838200" progId="Equation.DSMT4">
                  <p:embed/>
                </p:oleObj>
              </mc:Choice>
              <mc:Fallback>
                <p:oleObj name="Equation" r:id="rId9" imgW="2781300" imgH="838200" progId="Equation.DSMT4">
                  <p:embed/>
                  <p:pic>
                    <p:nvPicPr>
                      <p:cNvPr id="22544"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4927600"/>
                        <a:ext cx="6408738"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5" name="AutoShape 23"/>
          <p:cNvSpPr>
            <a:spLocks noChangeArrowheads="1"/>
          </p:cNvSpPr>
          <p:nvPr/>
        </p:nvSpPr>
        <p:spPr bwMode="auto">
          <a:xfrm>
            <a:off x="5003800" y="2276475"/>
            <a:ext cx="341313" cy="719138"/>
          </a:xfrm>
          <a:prstGeom prst="downArrow">
            <a:avLst>
              <a:gd name="adj1" fmla="val 50000"/>
              <a:gd name="adj2" fmla="val 52674"/>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2546" name="AutoShape 25"/>
          <p:cNvSpPr>
            <a:spLocks noChangeArrowheads="1"/>
          </p:cNvSpPr>
          <p:nvPr/>
        </p:nvSpPr>
        <p:spPr bwMode="auto">
          <a:xfrm>
            <a:off x="684213" y="5516563"/>
            <a:ext cx="976312" cy="485775"/>
          </a:xfrm>
          <a:prstGeom prst="rightArrow">
            <a:avLst>
              <a:gd name="adj1" fmla="val 50000"/>
              <a:gd name="adj2" fmla="val 50245"/>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2547"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D1C2999-50CF-4D2A-ACB8-291FF4CC6F9D}" type="slidenum">
              <a:rPr lang="zh-CN" altLang="en-US" sz="1400"/>
              <a:pPr eaLnBrk="1" hangingPunct="1"/>
              <a:t>25</a:t>
            </a:fld>
            <a:endParaRPr lang="en-US" altLang="zh-CN" sz="1400"/>
          </a:p>
        </p:txBody>
      </p:sp>
    </p:spTree>
    <p:extLst>
      <p:ext uri="{BB962C8B-B14F-4D97-AF65-F5344CB8AC3E}">
        <p14:creationId xmlns:p14="http://schemas.microsoft.com/office/powerpoint/2010/main" val="18496055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5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5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57" name="Rectangle 10"/>
          <p:cNvSpPr>
            <a:spLocks noChangeArrowheads="1"/>
          </p:cNvSpPr>
          <p:nvPr/>
        </p:nvSpPr>
        <p:spPr bwMode="auto">
          <a:xfrm>
            <a:off x="755650" y="3789363"/>
            <a:ext cx="3240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b="1">
                <a:ea typeface="宋体" pitchFamily="2" charset="-122"/>
              </a:rPr>
              <a:t>ABCD</a:t>
            </a:r>
            <a:r>
              <a:rPr lang="zh-CN" altLang="en-US" b="1">
                <a:ea typeface="宋体" pitchFamily="2" charset="-122"/>
              </a:rPr>
              <a:t>参数定义式</a:t>
            </a:r>
          </a:p>
        </p:txBody>
      </p:sp>
      <p:sp>
        <p:nvSpPr>
          <p:cNvPr id="23558" name="Rectangle 11"/>
          <p:cNvSpPr>
            <a:spLocks noChangeArrowheads="1"/>
          </p:cNvSpPr>
          <p:nvPr/>
        </p:nvSpPr>
        <p:spPr bwMode="auto">
          <a:xfrm>
            <a:off x="0" y="316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59" name="Rectangle 12"/>
          <p:cNvSpPr>
            <a:spLocks noChangeArrowheads="1"/>
          </p:cNvSpPr>
          <p:nvPr/>
        </p:nvSpPr>
        <p:spPr bwMode="auto">
          <a:xfrm>
            <a:off x="323850" y="3141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60" name="Rectangle 15"/>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3561" name="Object 14"/>
          <p:cNvGraphicFramePr>
            <a:graphicFrameLocks noChangeAspect="1"/>
          </p:cNvGraphicFramePr>
          <p:nvPr/>
        </p:nvGraphicFramePr>
        <p:xfrm>
          <a:off x="179388" y="1557338"/>
          <a:ext cx="8712200" cy="2097087"/>
        </p:xfrm>
        <a:graphic>
          <a:graphicData uri="http://schemas.openxmlformats.org/presentationml/2006/ole">
            <mc:AlternateContent xmlns:mc="http://schemas.openxmlformats.org/markup-compatibility/2006">
              <mc:Choice xmlns:v="urn:schemas-microsoft-com:vml" Requires="v">
                <p:oleObj spid="_x0000_s29716" name="Equation" r:id="rId3" imgW="3797300" imgH="914400" progId="Equation.DSMT4">
                  <p:embed/>
                </p:oleObj>
              </mc:Choice>
              <mc:Fallback>
                <p:oleObj name="Equation" r:id="rId3" imgW="3797300" imgH="914400" progId="Equation.DSMT4">
                  <p:embed/>
                  <p:pic>
                    <p:nvPicPr>
                      <p:cNvPr id="23561"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557338"/>
                        <a:ext cx="87122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AutoShape 17"/>
          <p:cNvSpPr>
            <a:spLocks noChangeArrowheads="1"/>
          </p:cNvSpPr>
          <p:nvPr/>
        </p:nvSpPr>
        <p:spPr bwMode="auto">
          <a:xfrm>
            <a:off x="4284663" y="836613"/>
            <a:ext cx="341312" cy="719137"/>
          </a:xfrm>
          <a:prstGeom prst="downArrow">
            <a:avLst>
              <a:gd name="adj1" fmla="val 50000"/>
              <a:gd name="adj2" fmla="val 52674"/>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63" name="Rectangle 19"/>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23564" name="Object 18"/>
          <p:cNvGraphicFramePr>
            <a:graphicFrameLocks noChangeAspect="1"/>
          </p:cNvGraphicFramePr>
          <p:nvPr/>
        </p:nvGraphicFramePr>
        <p:xfrm>
          <a:off x="395288" y="4365625"/>
          <a:ext cx="8497887" cy="2124075"/>
        </p:xfrm>
        <a:graphic>
          <a:graphicData uri="http://schemas.openxmlformats.org/presentationml/2006/ole">
            <mc:AlternateContent xmlns:mc="http://schemas.openxmlformats.org/markup-compatibility/2006">
              <mc:Choice xmlns:v="urn:schemas-microsoft-com:vml" Requires="v">
                <p:oleObj spid="_x0000_s29717" name="Equation" r:id="rId5" imgW="3657600" imgH="914400" progId="Equation.DSMT4">
                  <p:embed/>
                </p:oleObj>
              </mc:Choice>
              <mc:Fallback>
                <p:oleObj name="Equation" r:id="rId5" imgW="3657600" imgH="914400" progId="Equation.DSMT4">
                  <p:embed/>
                  <p:pic>
                    <p:nvPicPr>
                      <p:cNvPr id="23564"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4365625"/>
                        <a:ext cx="849788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5" name="AutoShape 20"/>
          <p:cNvSpPr>
            <a:spLocks noChangeArrowheads="1"/>
          </p:cNvSpPr>
          <p:nvPr/>
        </p:nvSpPr>
        <p:spPr bwMode="auto">
          <a:xfrm>
            <a:off x="4284663" y="3644900"/>
            <a:ext cx="341312" cy="719138"/>
          </a:xfrm>
          <a:prstGeom prst="downArrow">
            <a:avLst>
              <a:gd name="adj1" fmla="val 50000"/>
              <a:gd name="adj2" fmla="val 52675"/>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3566"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9382491-56C5-4AAA-8AA2-880068F75366}" type="slidenum">
              <a:rPr lang="zh-CN" altLang="en-US" sz="1400"/>
              <a:pPr eaLnBrk="1" hangingPunct="1"/>
              <a:t>26</a:t>
            </a:fld>
            <a:endParaRPr lang="en-US" altLang="zh-CN" sz="1400"/>
          </a:p>
        </p:txBody>
      </p:sp>
    </p:spTree>
    <p:extLst>
      <p:ext uri="{BB962C8B-B14F-4D97-AF65-F5344CB8AC3E}">
        <p14:creationId xmlns:p14="http://schemas.microsoft.com/office/powerpoint/2010/main" val="5510369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a:xfrm>
            <a:off x="350819" y="936650"/>
            <a:ext cx="8540750" cy="765175"/>
          </a:xfrm>
        </p:spPr>
        <p:txBody>
          <a:bodyPr/>
          <a:lstStyle/>
          <a:p>
            <a:pPr eaLnBrk="1" hangingPunct="1">
              <a:defRPr/>
            </a:pPr>
            <a:r>
              <a:rPr lang="en-US" altLang="zh-CN" b="1">
                <a:effectLst>
                  <a:outerShdw blurRad="38100" dist="38100" dir="2700000" algn="tl">
                    <a:srgbClr val="C0C0C0"/>
                  </a:outerShdw>
                </a:effectLst>
                <a:latin typeface="隶书" pitchFamily="49" charset="-122"/>
                <a:ea typeface="隶书" pitchFamily="49" charset="-122"/>
              </a:rPr>
              <a:t>[S]</a:t>
            </a:r>
            <a:r>
              <a:rPr lang="zh-CN" altLang="en-US" b="1">
                <a:effectLst>
                  <a:outerShdw blurRad="38100" dist="38100" dir="2700000" algn="tl">
                    <a:srgbClr val="C0C0C0"/>
                  </a:outerShdw>
                </a:effectLst>
                <a:latin typeface="隶书" pitchFamily="49" charset="-122"/>
                <a:ea typeface="隶书" pitchFamily="49" charset="-122"/>
              </a:rPr>
              <a:t>阵与</a:t>
            </a:r>
            <a:r>
              <a:rPr lang="en-US" altLang="zh-CN" b="1">
                <a:effectLst>
                  <a:outerShdw blurRad="38100" dist="38100" dir="2700000" algn="tl">
                    <a:srgbClr val="C0C0C0"/>
                  </a:outerShdw>
                </a:effectLst>
                <a:latin typeface="隶书" pitchFamily="49" charset="-122"/>
                <a:ea typeface="隶书" pitchFamily="49" charset="-122"/>
              </a:rPr>
              <a:t>[Z][Y]</a:t>
            </a:r>
            <a:r>
              <a:rPr lang="zh-CN" altLang="en-US" b="1">
                <a:effectLst>
                  <a:outerShdw blurRad="38100" dist="38100" dir="2700000" algn="tl">
                    <a:srgbClr val="C0C0C0"/>
                  </a:outerShdw>
                </a:effectLst>
                <a:latin typeface="隶书" pitchFamily="49" charset="-122"/>
                <a:ea typeface="隶书" pitchFamily="49" charset="-122"/>
              </a:rPr>
              <a:t>阵的关系</a:t>
            </a:r>
          </a:p>
        </p:txBody>
      </p:sp>
      <p:graphicFrame>
        <p:nvGraphicFramePr>
          <p:cNvPr id="272387" name="Object 3"/>
          <p:cNvGraphicFramePr>
            <a:graphicFrameLocks noChangeAspect="1"/>
          </p:cNvGraphicFramePr>
          <p:nvPr>
            <p:extLst>
              <p:ext uri="{D42A27DB-BD31-4B8C-83A1-F6EECF244321}">
                <p14:modId xmlns:p14="http://schemas.microsoft.com/office/powerpoint/2010/main" val="1003730666"/>
              </p:ext>
            </p:extLst>
          </p:nvPr>
        </p:nvGraphicFramePr>
        <p:xfrm>
          <a:off x="1574782" y="1628800"/>
          <a:ext cx="3816350" cy="2455863"/>
        </p:xfrm>
        <a:graphic>
          <a:graphicData uri="http://schemas.openxmlformats.org/presentationml/2006/ole">
            <mc:AlternateContent xmlns:mc="http://schemas.openxmlformats.org/markup-compatibility/2006">
              <mc:Choice xmlns:v="urn:schemas-microsoft-com:vml" Requires="v">
                <p:oleObj spid="_x0000_s30749" name="Equation" r:id="rId3" imgW="2171700" imgH="1397000" progId="Equation.DSMT4">
                  <p:embed/>
                </p:oleObj>
              </mc:Choice>
              <mc:Fallback>
                <p:oleObj name="Equation" r:id="rId3" imgW="2171700" imgH="1397000" progId="Equation.DSMT4">
                  <p:embed/>
                  <p:pic>
                    <p:nvPicPr>
                      <p:cNvPr id="27238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782" y="1628800"/>
                        <a:ext cx="381635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2388" name="Text Box 4"/>
          <p:cNvSpPr txBox="1">
            <a:spLocks noChangeArrowheads="1"/>
          </p:cNvSpPr>
          <p:nvPr/>
        </p:nvSpPr>
        <p:spPr bwMode="auto">
          <a:xfrm>
            <a:off x="546082" y="1955825"/>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zh-CN" altLang="en-US" sz="3200">
                <a:latin typeface="Arial" pitchFamily="34" charset="0"/>
                <a:ea typeface="楷体_GB2312" pitchFamily="49" charset="-122"/>
              </a:rPr>
              <a:t>将</a:t>
            </a:r>
          </a:p>
        </p:txBody>
      </p:sp>
      <p:sp>
        <p:nvSpPr>
          <p:cNvPr id="25608" name="AutoShape 8"/>
          <p:cNvSpPr>
            <a:spLocks noChangeArrowheads="1"/>
          </p:cNvSpPr>
          <p:nvPr/>
        </p:nvSpPr>
        <p:spPr bwMode="auto">
          <a:xfrm>
            <a:off x="5319694" y="3141688"/>
            <a:ext cx="501650" cy="865187"/>
          </a:xfrm>
          <a:custGeom>
            <a:avLst/>
            <a:gdLst>
              <a:gd name="T0" fmla="*/ 351294 w 21600"/>
              <a:gd name="T1" fmla="*/ 0 h 21600"/>
              <a:gd name="T2" fmla="*/ 351294 w 21600"/>
              <a:gd name="T3" fmla="*/ 486988 h 21600"/>
              <a:gd name="T4" fmla="*/ 75178 w 21600"/>
              <a:gd name="T5" fmla="*/ 865187 h 21600"/>
              <a:gd name="T6" fmla="*/ 501650 w 21600"/>
              <a:gd name="T7" fmla="*/ 243494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9" name="灯片编号占位符 1"/>
          <p:cNvSpPr>
            <a:spLocks noGrp="1"/>
          </p:cNvSpPr>
          <p:nvPr>
            <p:ph type="sldNum" sz="quarter" idx="4294967295"/>
          </p:nvPr>
        </p:nvSpPr>
        <p:spPr>
          <a:xfrm>
            <a:off x="26969" y="936650"/>
            <a:ext cx="0" cy="0"/>
          </a:xfrm>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F9AD9AF-C6D5-44D9-93C3-703B4F05D596}" type="slidenum">
              <a:rPr lang="zh-CN" altLang="en-US" sz="1400"/>
              <a:pPr eaLnBrk="1" hangingPunct="1"/>
              <a:t>27</a:t>
            </a:fld>
            <a:endParaRPr lang="en-US" altLang="zh-CN" sz="1400"/>
          </a:p>
        </p:txBody>
      </p:sp>
      <p:graphicFrame>
        <p:nvGraphicFramePr>
          <p:cNvPr id="2" name="对象 1"/>
          <p:cNvGraphicFramePr>
            <a:graphicFrameLocks noChangeAspect="1"/>
          </p:cNvGraphicFramePr>
          <p:nvPr>
            <p:extLst>
              <p:ext uri="{D42A27DB-BD31-4B8C-83A1-F6EECF244321}">
                <p14:modId xmlns:p14="http://schemas.microsoft.com/office/powerpoint/2010/main" val="871170844"/>
              </p:ext>
            </p:extLst>
          </p:nvPr>
        </p:nvGraphicFramePr>
        <p:xfrm>
          <a:off x="5908989" y="2595588"/>
          <a:ext cx="3261980" cy="1409700"/>
        </p:xfrm>
        <a:graphic>
          <a:graphicData uri="http://schemas.openxmlformats.org/presentationml/2006/ole">
            <mc:AlternateContent xmlns:mc="http://schemas.openxmlformats.org/markup-compatibility/2006">
              <mc:Choice xmlns:v="urn:schemas-microsoft-com:vml" Requires="v">
                <p:oleObj spid="_x0000_s30750" r:id="rId5" imgW="2527200" imgH="1091880" progId="">
                  <p:embed/>
                </p:oleObj>
              </mc:Choice>
              <mc:Fallback>
                <p:oleObj r:id="rId5" imgW="2527200" imgH="1091880" progId="">
                  <p:embed/>
                  <p:pic>
                    <p:nvPicPr>
                      <p:cNvPr id="2" name="对象 1"/>
                      <p:cNvPicPr/>
                      <p:nvPr/>
                    </p:nvPicPr>
                    <p:blipFill>
                      <a:blip r:embed="rId6"/>
                      <a:stretch>
                        <a:fillRect/>
                      </a:stretch>
                    </p:blipFill>
                    <p:spPr>
                      <a:xfrm>
                        <a:off x="5908989" y="2595588"/>
                        <a:ext cx="3261980" cy="1409700"/>
                      </a:xfrm>
                      <a:prstGeom prst="rect">
                        <a:avLst/>
                      </a:prstGeom>
                    </p:spPr>
                  </p:pic>
                </p:oleObj>
              </mc:Fallback>
            </mc:AlternateContent>
          </a:graphicData>
        </a:graphic>
      </p:graphicFrame>
      <p:sp>
        <p:nvSpPr>
          <p:cNvPr id="10" name="Text Box 5"/>
          <p:cNvSpPr txBox="1">
            <a:spLocks noChangeArrowheads="1"/>
          </p:cNvSpPr>
          <p:nvPr/>
        </p:nvSpPr>
        <p:spPr bwMode="auto">
          <a:xfrm>
            <a:off x="410516" y="4003930"/>
            <a:ext cx="7129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zh-CN" altLang="en-US" sz="3200" dirty="0">
                <a:latin typeface="Arial" pitchFamily="34" charset="0"/>
                <a:ea typeface="楷体_GB2312" pitchFamily="49" charset="-122"/>
              </a:rPr>
              <a:t>带入归一化入反射</a:t>
            </a:r>
            <a:r>
              <a:rPr lang="zh-CN" altLang="en-US" sz="3200" dirty="0" smtClean="0">
                <a:latin typeface="Arial" pitchFamily="34" charset="0"/>
                <a:ea typeface="楷体_GB2312" pitchFamily="49" charset="-122"/>
              </a:rPr>
              <a:t>关系：</a:t>
            </a:r>
            <a:endParaRPr lang="zh-CN" altLang="en-US" sz="3200" dirty="0">
              <a:latin typeface="Arial" pitchFamily="34" charset="0"/>
              <a:ea typeface="楷体_GB2312" pitchFamily="49"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763115665"/>
              </p:ext>
            </p:extLst>
          </p:nvPr>
        </p:nvGraphicFramePr>
        <p:xfrm>
          <a:off x="755576" y="4653136"/>
          <a:ext cx="5302232" cy="1970424"/>
        </p:xfrm>
        <a:graphic>
          <a:graphicData uri="http://schemas.openxmlformats.org/presentationml/2006/ole">
            <mc:AlternateContent xmlns:mc="http://schemas.openxmlformats.org/markup-compatibility/2006">
              <mc:Choice xmlns:v="urn:schemas-microsoft-com:vml" Requires="v">
                <p:oleObj spid="_x0000_s30751" r:id="rId7" imgW="3759120" imgH="1396800" progId="">
                  <p:embed/>
                </p:oleObj>
              </mc:Choice>
              <mc:Fallback>
                <p:oleObj r:id="rId7" imgW="3759120" imgH="1396800" progId="">
                  <p:embed/>
                  <p:pic>
                    <p:nvPicPr>
                      <p:cNvPr id="3" name="对象 2"/>
                      <p:cNvPicPr/>
                      <p:nvPr/>
                    </p:nvPicPr>
                    <p:blipFill>
                      <a:blip r:embed="rId8"/>
                      <a:stretch>
                        <a:fillRect/>
                      </a:stretch>
                    </p:blipFill>
                    <p:spPr>
                      <a:xfrm>
                        <a:off x="755576" y="4653136"/>
                        <a:ext cx="5302232" cy="1970424"/>
                      </a:xfrm>
                      <a:prstGeom prst="rect">
                        <a:avLst/>
                      </a:prstGeom>
                    </p:spPr>
                  </p:pic>
                </p:oleObj>
              </mc:Fallback>
            </mc:AlternateContent>
          </a:graphicData>
        </a:graphic>
      </p:graphicFrame>
    </p:spTree>
    <p:extLst>
      <p:ext uri="{BB962C8B-B14F-4D97-AF65-F5344CB8AC3E}">
        <p14:creationId xmlns:p14="http://schemas.microsoft.com/office/powerpoint/2010/main" val="1919508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72387"/>
                                        </p:tgtEl>
                                        <p:attrNameLst>
                                          <p:attrName>style.visibility</p:attrName>
                                        </p:attrNameLst>
                                      </p:cBhvr>
                                      <p:to>
                                        <p:strVal val="visible"/>
                                      </p:to>
                                    </p:set>
                                    <p:animEffect transition="in" filter="randombar(horizontal)">
                                      <p:cBhvr>
                                        <p:cTn id="7" dur="500"/>
                                        <p:tgtEl>
                                          <p:spTgt spid="27238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72388"/>
                                        </p:tgtEl>
                                        <p:attrNameLst>
                                          <p:attrName>style.visibility</p:attrName>
                                        </p:attrNameLst>
                                      </p:cBhvr>
                                      <p:to>
                                        <p:strVal val="visible"/>
                                      </p:to>
                                    </p:set>
                                    <p:animEffect transition="in" filter="randombar(horizontal)">
                                      <p:cBhvr>
                                        <p:cTn id="10" dur="500"/>
                                        <p:tgtEl>
                                          <p:spTgt spid="27238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1391198" y="814946"/>
            <a:ext cx="5854700" cy="536575"/>
          </a:xfrm>
        </p:spPr>
        <p:txBody>
          <a:bodyPr/>
          <a:lstStyle/>
          <a:p>
            <a:pPr eaLnBrk="1" hangingPunct="1">
              <a:defRPr/>
            </a:pPr>
            <a:r>
              <a:rPr lang="en-US" altLang="zh-CN" sz="2800" b="1" dirty="0">
                <a:effectLst>
                  <a:outerShdw blurRad="38100" dist="38100" dir="2700000" algn="tl">
                    <a:srgbClr val="C0C0C0"/>
                  </a:outerShdw>
                </a:effectLst>
                <a:latin typeface="隶书" pitchFamily="49" charset="-122"/>
                <a:ea typeface="隶书" pitchFamily="49" charset="-122"/>
              </a:rPr>
              <a:t>[S]</a:t>
            </a:r>
            <a:r>
              <a:rPr lang="zh-CN" altLang="en-US" sz="2800" b="1" dirty="0">
                <a:effectLst>
                  <a:outerShdw blurRad="38100" dist="38100" dir="2700000" algn="tl">
                    <a:srgbClr val="C0C0C0"/>
                  </a:outerShdw>
                </a:effectLst>
                <a:latin typeface="隶书" pitchFamily="49" charset="-122"/>
                <a:ea typeface="隶书" pitchFamily="49" charset="-122"/>
              </a:rPr>
              <a:t>阵与</a:t>
            </a:r>
            <a:r>
              <a:rPr lang="en-US" altLang="zh-CN" sz="2800" b="1" dirty="0">
                <a:effectLst>
                  <a:outerShdw blurRad="38100" dist="38100" dir="2700000" algn="tl">
                    <a:srgbClr val="C0C0C0"/>
                  </a:outerShdw>
                </a:effectLst>
                <a:latin typeface="隶书" pitchFamily="49" charset="-122"/>
                <a:ea typeface="隶书" pitchFamily="49" charset="-122"/>
              </a:rPr>
              <a:t>[Z][Y]</a:t>
            </a:r>
            <a:r>
              <a:rPr lang="zh-CN" altLang="en-US" sz="2800" b="1" dirty="0">
                <a:effectLst>
                  <a:outerShdw blurRad="38100" dist="38100" dir="2700000" algn="tl">
                    <a:srgbClr val="C0C0C0"/>
                  </a:outerShdw>
                </a:effectLst>
                <a:latin typeface="隶书" pitchFamily="49" charset="-122"/>
                <a:ea typeface="隶书" pitchFamily="49" charset="-122"/>
              </a:rPr>
              <a:t>阵的关系（续一）</a:t>
            </a:r>
          </a:p>
        </p:txBody>
      </p:sp>
      <p:graphicFrame>
        <p:nvGraphicFramePr>
          <p:cNvPr id="273414" name="Object 6"/>
          <p:cNvGraphicFramePr>
            <a:graphicFrameLocks noChangeAspect="1"/>
          </p:cNvGraphicFramePr>
          <p:nvPr>
            <p:extLst>
              <p:ext uri="{D42A27DB-BD31-4B8C-83A1-F6EECF244321}">
                <p14:modId xmlns:p14="http://schemas.microsoft.com/office/powerpoint/2010/main" val="618343693"/>
              </p:ext>
            </p:extLst>
          </p:nvPr>
        </p:nvGraphicFramePr>
        <p:xfrm>
          <a:off x="2051720" y="2473871"/>
          <a:ext cx="3551138" cy="1657031"/>
        </p:xfrm>
        <a:graphic>
          <a:graphicData uri="http://schemas.openxmlformats.org/presentationml/2006/ole">
            <mc:AlternateContent xmlns:mc="http://schemas.openxmlformats.org/markup-compatibility/2006">
              <mc:Choice xmlns:v="urn:schemas-microsoft-com:vml" Requires="v">
                <p:oleObj spid="_x0000_s31773" name="Equation" r:id="rId3" imgW="1739900" imgH="812800" progId="Equation.DSMT4">
                  <p:embed/>
                </p:oleObj>
              </mc:Choice>
              <mc:Fallback>
                <p:oleObj name="Equation" r:id="rId3" imgW="1739900" imgH="812800" progId="Equation.DSMT4">
                  <p:embed/>
                  <p:pic>
                    <p:nvPicPr>
                      <p:cNvPr id="27341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2473871"/>
                        <a:ext cx="3551138" cy="1657031"/>
                      </a:xfrm>
                      <a:prstGeom prst="rect">
                        <a:avLst/>
                      </a:prstGeom>
                      <a:noFill/>
                      <a:ln>
                        <a:noFill/>
                      </a:ln>
                      <a:extLst/>
                    </p:spPr>
                  </p:pic>
                </p:oleObj>
              </mc:Fallback>
            </mc:AlternateContent>
          </a:graphicData>
        </a:graphic>
      </p:graphicFrame>
      <p:sp>
        <p:nvSpPr>
          <p:cNvPr id="273415" name="Text Box 7"/>
          <p:cNvSpPr txBox="1">
            <a:spLocks noChangeArrowheads="1"/>
          </p:cNvSpPr>
          <p:nvPr/>
        </p:nvSpPr>
        <p:spPr bwMode="auto">
          <a:xfrm>
            <a:off x="354013" y="2563763"/>
            <a:ext cx="1403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zh-CN" altLang="en-US" sz="3200">
                <a:latin typeface="Arial" pitchFamily="34" charset="0"/>
                <a:ea typeface="楷体_GB2312" pitchFamily="49" charset="-122"/>
              </a:rPr>
              <a:t>可得：</a:t>
            </a:r>
          </a:p>
        </p:txBody>
      </p:sp>
      <p:sp>
        <p:nvSpPr>
          <p:cNvPr id="273416" name="Text Box 8"/>
          <p:cNvSpPr txBox="1">
            <a:spLocks noChangeArrowheads="1"/>
          </p:cNvSpPr>
          <p:nvPr/>
        </p:nvSpPr>
        <p:spPr bwMode="auto">
          <a:xfrm>
            <a:off x="282575" y="4508450"/>
            <a:ext cx="2216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zh-CN" altLang="en-US" sz="3200">
                <a:latin typeface="Arial" pitchFamily="34" charset="0"/>
                <a:ea typeface="楷体_GB2312" pitchFamily="49" charset="-122"/>
              </a:rPr>
              <a:t>由此可得：</a:t>
            </a:r>
          </a:p>
        </p:txBody>
      </p:sp>
      <p:graphicFrame>
        <p:nvGraphicFramePr>
          <p:cNvPr id="273417" name="Object 9"/>
          <p:cNvGraphicFramePr>
            <a:graphicFrameLocks noChangeAspect="1"/>
          </p:cNvGraphicFramePr>
          <p:nvPr>
            <p:extLst>
              <p:ext uri="{D42A27DB-BD31-4B8C-83A1-F6EECF244321}">
                <p14:modId xmlns:p14="http://schemas.microsoft.com/office/powerpoint/2010/main" val="1029121618"/>
              </p:ext>
            </p:extLst>
          </p:nvPr>
        </p:nvGraphicFramePr>
        <p:xfrm>
          <a:off x="683568" y="5117664"/>
          <a:ext cx="5544095" cy="1250744"/>
        </p:xfrm>
        <a:graphic>
          <a:graphicData uri="http://schemas.openxmlformats.org/presentationml/2006/ole">
            <mc:AlternateContent xmlns:mc="http://schemas.openxmlformats.org/markup-compatibility/2006">
              <mc:Choice xmlns:v="urn:schemas-microsoft-com:vml" Requires="v">
                <p:oleObj spid="_x0000_s31774" name="Equation" r:id="rId5" imgW="3149600" imgH="711200" progId="Equation.DSMT4">
                  <p:embed/>
                </p:oleObj>
              </mc:Choice>
              <mc:Fallback>
                <p:oleObj name="Equation" r:id="rId5" imgW="3149600" imgH="711200" progId="Equation.DSMT4">
                  <p:embed/>
                  <p:pic>
                    <p:nvPicPr>
                      <p:cNvPr id="273417"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5117664"/>
                        <a:ext cx="5544095" cy="1250744"/>
                      </a:xfrm>
                      <a:prstGeom prst="rect">
                        <a:avLst/>
                      </a:prstGeom>
                      <a:noFill/>
                      <a:ln>
                        <a:noFill/>
                      </a:ln>
                      <a:extLst/>
                    </p:spPr>
                  </p:pic>
                </p:oleObj>
              </mc:Fallback>
            </mc:AlternateContent>
          </a:graphicData>
        </a:graphic>
      </p:graphicFrame>
      <p:sp>
        <p:nvSpPr>
          <p:cNvPr id="273418" name="AutoShape 10"/>
          <p:cNvSpPr>
            <a:spLocks/>
          </p:cNvSpPr>
          <p:nvPr/>
        </p:nvSpPr>
        <p:spPr bwMode="auto">
          <a:xfrm>
            <a:off x="4935538" y="6194425"/>
            <a:ext cx="1941512" cy="609600"/>
          </a:xfrm>
          <a:prstGeom prst="accentCallout1">
            <a:avLst>
              <a:gd name="adj1" fmla="val 18750"/>
              <a:gd name="adj2" fmla="val -3926"/>
              <a:gd name="adj3" fmla="val -16667"/>
              <a:gd name="adj4" fmla="val -6320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zh-CN" sz="3200">
                <a:latin typeface="Arial" pitchFamily="34" charset="0"/>
                <a:ea typeface="楷体_GB2312" pitchFamily="49" charset="-122"/>
              </a:rPr>
              <a:t>S</a:t>
            </a:r>
            <a:r>
              <a:rPr lang="zh-CN" altLang="en-US" sz="3200">
                <a:latin typeface="Arial" pitchFamily="34" charset="0"/>
                <a:ea typeface="楷体_GB2312" pitchFamily="49" charset="-122"/>
              </a:rPr>
              <a:t>参数阵</a:t>
            </a:r>
          </a:p>
        </p:txBody>
      </p:sp>
      <p:sp>
        <p:nvSpPr>
          <p:cNvPr id="26633"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3BB3335-055B-4CC8-9CF1-12874E3B76B7}" type="slidenum">
              <a:rPr lang="zh-CN" altLang="en-US" sz="1400"/>
              <a:pPr eaLnBrk="1" hangingPunct="1"/>
              <a:t>28</a:t>
            </a:fld>
            <a:endParaRPr lang="en-US" altLang="zh-CN" sz="1400"/>
          </a:p>
        </p:txBody>
      </p:sp>
      <p:grpSp>
        <p:nvGrpSpPr>
          <p:cNvPr id="3" name="组合 2"/>
          <p:cNvGrpSpPr/>
          <p:nvPr/>
        </p:nvGrpSpPr>
        <p:grpSpPr>
          <a:xfrm>
            <a:off x="209550" y="1555700"/>
            <a:ext cx="8156576" cy="758825"/>
            <a:chOff x="209550" y="1555700"/>
            <a:chExt cx="8156576" cy="758825"/>
          </a:xfrm>
        </p:grpSpPr>
        <p:grpSp>
          <p:nvGrpSpPr>
            <p:cNvPr id="26627" name="Group 3"/>
            <p:cNvGrpSpPr>
              <a:grpSpLocks/>
            </p:cNvGrpSpPr>
            <p:nvPr/>
          </p:nvGrpSpPr>
          <p:grpSpPr bwMode="auto">
            <a:xfrm>
              <a:off x="209550" y="1555700"/>
              <a:ext cx="8156575" cy="758825"/>
              <a:chOff x="327" y="845"/>
              <a:chExt cx="5138" cy="478"/>
            </a:xfrm>
          </p:grpSpPr>
          <p:sp>
            <p:nvSpPr>
              <p:cNvPr id="26634" name="Text Box 4"/>
              <p:cNvSpPr txBox="1">
                <a:spLocks noChangeArrowheads="1"/>
              </p:cNvSpPr>
              <p:nvPr/>
            </p:nvSpPr>
            <p:spPr bwMode="auto">
              <a:xfrm>
                <a:off x="327" y="902"/>
                <a:ext cx="146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zh-CN" altLang="en-US" sz="3200">
                    <a:latin typeface="Arial" pitchFamily="34" charset="0"/>
                    <a:ea typeface="楷体_GB2312" pitchFamily="49" charset="-122"/>
                  </a:rPr>
                  <a:t>引入对角阵</a:t>
                </a:r>
                <a:r>
                  <a:rPr lang="en-US" altLang="zh-CN" sz="3200">
                    <a:latin typeface="Arial" pitchFamily="34" charset="0"/>
                    <a:ea typeface="楷体_GB2312" pitchFamily="49" charset="-122"/>
                  </a:rPr>
                  <a:t>:</a:t>
                </a:r>
              </a:p>
            </p:txBody>
          </p:sp>
          <p:graphicFrame>
            <p:nvGraphicFramePr>
              <p:cNvPr id="26635" name="Object 5"/>
              <p:cNvGraphicFramePr>
                <a:graphicFrameLocks noChangeAspect="1"/>
              </p:cNvGraphicFramePr>
              <p:nvPr/>
            </p:nvGraphicFramePr>
            <p:xfrm>
              <a:off x="1882" y="845"/>
              <a:ext cx="3583" cy="478"/>
            </p:xfrm>
            <a:graphic>
              <a:graphicData uri="http://schemas.openxmlformats.org/presentationml/2006/ole">
                <mc:AlternateContent xmlns:mc="http://schemas.openxmlformats.org/markup-compatibility/2006">
                  <mc:Choice xmlns:v="urn:schemas-microsoft-com:vml" Requires="v">
                    <p:oleObj spid="_x0000_s31775" name="Equation" r:id="rId7" imgW="1905000" imgH="254000" progId="Equation.DSMT4">
                      <p:embed/>
                    </p:oleObj>
                  </mc:Choice>
                  <mc:Fallback>
                    <p:oleObj name="Equation" r:id="rId7" imgW="1905000" imgH="254000" progId="Equation.DSMT4">
                      <p:embed/>
                      <p:pic>
                        <p:nvPicPr>
                          <p:cNvPr id="2663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2" y="845"/>
                            <a:ext cx="3583"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矩形 1"/>
            <p:cNvSpPr/>
            <p:nvPr/>
          </p:nvSpPr>
          <p:spPr bwMode="auto">
            <a:xfrm>
              <a:off x="6804248" y="1683917"/>
              <a:ext cx="1561878" cy="541709"/>
            </a:xfrm>
            <a:prstGeom prst="rect">
              <a:avLst/>
            </a:prstGeom>
            <a:solidFill>
              <a:srgbClr val="FFFFF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701940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3414"/>
                                        </p:tgtEl>
                                        <p:attrNameLst>
                                          <p:attrName>style.visibility</p:attrName>
                                        </p:attrNameLst>
                                      </p:cBhvr>
                                      <p:to>
                                        <p:strVal val="visible"/>
                                      </p:to>
                                    </p:set>
                                    <p:animEffect transition="in" filter="blinds(horizontal)">
                                      <p:cBhvr>
                                        <p:cTn id="7" dur="500"/>
                                        <p:tgtEl>
                                          <p:spTgt spid="2734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3415"/>
                                        </p:tgtEl>
                                        <p:attrNameLst>
                                          <p:attrName>style.visibility</p:attrName>
                                        </p:attrNameLst>
                                      </p:cBhvr>
                                      <p:to>
                                        <p:strVal val="visible"/>
                                      </p:to>
                                    </p:set>
                                    <p:animEffect transition="in" filter="blinds(horizontal)">
                                      <p:cBhvr>
                                        <p:cTn id="10" dur="500"/>
                                        <p:tgtEl>
                                          <p:spTgt spid="2734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73416"/>
                                        </p:tgtEl>
                                        <p:attrNameLst>
                                          <p:attrName>style.visibility</p:attrName>
                                        </p:attrNameLst>
                                      </p:cBhvr>
                                      <p:to>
                                        <p:strVal val="visible"/>
                                      </p:to>
                                    </p:set>
                                    <p:anim calcmode="lin" valueType="num">
                                      <p:cBhvr additive="base">
                                        <p:cTn id="15" dur="500" fill="hold"/>
                                        <p:tgtEl>
                                          <p:spTgt spid="273416"/>
                                        </p:tgtEl>
                                        <p:attrNameLst>
                                          <p:attrName>ppt_x</p:attrName>
                                        </p:attrNameLst>
                                      </p:cBhvr>
                                      <p:tavLst>
                                        <p:tav tm="0">
                                          <p:val>
                                            <p:strVal val="#ppt_x"/>
                                          </p:val>
                                        </p:tav>
                                        <p:tav tm="100000">
                                          <p:val>
                                            <p:strVal val="#ppt_x"/>
                                          </p:val>
                                        </p:tav>
                                      </p:tavLst>
                                    </p:anim>
                                    <p:anim calcmode="lin" valueType="num">
                                      <p:cBhvr additive="base">
                                        <p:cTn id="16" dur="500" fill="hold"/>
                                        <p:tgtEl>
                                          <p:spTgt spid="2734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3417"/>
                                        </p:tgtEl>
                                        <p:attrNameLst>
                                          <p:attrName>style.visibility</p:attrName>
                                        </p:attrNameLst>
                                      </p:cBhvr>
                                      <p:to>
                                        <p:strVal val="visible"/>
                                      </p:to>
                                    </p:set>
                                    <p:anim calcmode="lin" valueType="num">
                                      <p:cBhvr additive="base">
                                        <p:cTn id="19" dur="500" fill="hold"/>
                                        <p:tgtEl>
                                          <p:spTgt spid="273417"/>
                                        </p:tgtEl>
                                        <p:attrNameLst>
                                          <p:attrName>ppt_x</p:attrName>
                                        </p:attrNameLst>
                                      </p:cBhvr>
                                      <p:tavLst>
                                        <p:tav tm="0">
                                          <p:val>
                                            <p:strVal val="#ppt_x"/>
                                          </p:val>
                                        </p:tav>
                                        <p:tav tm="100000">
                                          <p:val>
                                            <p:strVal val="#ppt_x"/>
                                          </p:val>
                                        </p:tav>
                                      </p:tavLst>
                                    </p:anim>
                                    <p:anim calcmode="lin" valueType="num">
                                      <p:cBhvr additive="base">
                                        <p:cTn id="20" dur="500" fill="hold"/>
                                        <p:tgtEl>
                                          <p:spTgt spid="2734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3418"/>
                                        </p:tgtEl>
                                        <p:attrNameLst>
                                          <p:attrName>style.visibility</p:attrName>
                                        </p:attrNameLst>
                                      </p:cBhvr>
                                      <p:to>
                                        <p:strVal val="visible"/>
                                      </p:to>
                                    </p:set>
                                    <p:anim calcmode="lin" valueType="num">
                                      <p:cBhvr additive="base">
                                        <p:cTn id="23" dur="500" fill="hold"/>
                                        <p:tgtEl>
                                          <p:spTgt spid="273418"/>
                                        </p:tgtEl>
                                        <p:attrNameLst>
                                          <p:attrName>ppt_x</p:attrName>
                                        </p:attrNameLst>
                                      </p:cBhvr>
                                      <p:tavLst>
                                        <p:tav tm="0">
                                          <p:val>
                                            <p:strVal val="#ppt_x"/>
                                          </p:val>
                                        </p:tav>
                                        <p:tav tm="100000">
                                          <p:val>
                                            <p:strVal val="#ppt_x"/>
                                          </p:val>
                                        </p:tav>
                                      </p:tavLst>
                                    </p:anim>
                                    <p:anim calcmode="lin" valueType="num">
                                      <p:cBhvr additive="base">
                                        <p:cTn id="24" dur="500" fill="hold"/>
                                        <p:tgtEl>
                                          <p:spTgt spid="2734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5" grpId="0"/>
      <p:bldP spid="273416" grpId="0"/>
      <p:bldP spid="2734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1619672" y="969541"/>
            <a:ext cx="6021388" cy="620713"/>
          </a:xfrm>
        </p:spPr>
        <p:txBody>
          <a:bodyPr/>
          <a:lstStyle/>
          <a:p>
            <a:pPr eaLnBrk="1" hangingPunct="1">
              <a:defRPr/>
            </a:pPr>
            <a:r>
              <a:rPr lang="en-US" altLang="zh-CN" sz="2800" b="1">
                <a:effectLst>
                  <a:outerShdw blurRad="38100" dist="38100" dir="2700000" algn="tl">
                    <a:srgbClr val="C0C0C0"/>
                  </a:outerShdw>
                </a:effectLst>
                <a:latin typeface="隶书" pitchFamily="49" charset="-122"/>
                <a:ea typeface="隶书" pitchFamily="49" charset="-122"/>
              </a:rPr>
              <a:t>[S]</a:t>
            </a:r>
            <a:r>
              <a:rPr lang="zh-CN" altLang="en-US" sz="2800" b="1">
                <a:effectLst>
                  <a:outerShdw blurRad="38100" dist="38100" dir="2700000" algn="tl">
                    <a:srgbClr val="C0C0C0"/>
                  </a:outerShdw>
                </a:effectLst>
                <a:latin typeface="隶书" pitchFamily="49" charset="-122"/>
                <a:ea typeface="隶书" pitchFamily="49" charset="-122"/>
              </a:rPr>
              <a:t>阵与</a:t>
            </a:r>
            <a:r>
              <a:rPr lang="en-US" altLang="zh-CN" sz="2800" b="1">
                <a:effectLst>
                  <a:outerShdw blurRad="38100" dist="38100" dir="2700000" algn="tl">
                    <a:srgbClr val="C0C0C0"/>
                  </a:outerShdw>
                </a:effectLst>
                <a:latin typeface="隶书" pitchFamily="49" charset="-122"/>
                <a:ea typeface="隶书" pitchFamily="49" charset="-122"/>
              </a:rPr>
              <a:t>[Z][Y]</a:t>
            </a:r>
            <a:r>
              <a:rPr lang="zh-CN" altLang="en-US" sz="2800" b="1">
                <a:effectLst>
                  <a:outerShdw blurRad="38100" dist="38100" dir="2700000" algn="tl">
                    <a:srgbClr val="C0C0C0"/>
                  </a:outerShdw>
                </a:effectLst>
                <a:latin typeface="隶书" pitchFamily="49" charset="-122"/>
                <a:ea typeface="隶书" pitchFamily="49" charset="-122"/>
              </a:rPr>
              <a:t>阵的关系（续二）</a:t>
            </a:r>
          </a:p>
        </p:txBody>
      </p:sp>
      <p:graphicFrame>
        <p:nvGraphicFramePr>
          <p:cNvPr id="274435" name="Object 3"/>
          <p:cNvGraphicFramePr>
            <a:graphicFrameLocks noChangeAspect="1"/>
          </p:cNvGraphicFramePr>
          <p:nvPr>
            <p:extLst>
              <p:ext uri="{D42A27DB-BD31-4B8C-83A1-F6EECF244321}">
                <p14:modId xmlns:p14="http://schemas.microsoft.com/office/powerpoint/2010/main" val="3593411015"/>
              </p:ext>
            </p:extLst>
          </p:nvPr>
        </p:nvGraphicFramePr>
        <p:xfrm>
          <a:off x="482935" y="2421752"/>
          <a:ext cx="4463727" cy="491685"/>
        </p:xfrm>
        <a:graphic>
          <a:graphicData uri="http://schemas.openxmlformats.org/presentationml/2006/ole">
            <mc:AlternateContent xmlns:mc="http://schemas.openxmlformats.org/markup-compatibility/2006">
              <mc:Choice xmlns:v="urn:schemas-microsoft-com:vml" Requires="v">
                <p:oleObj spid="_x0000_s32815" name="Equation" r:id="rId3" imgW="2997200" imgH="330200" progId="Equation.DSMT4">
                  <p:embed/>
                </p:oleObj>
              </mc:Choice>
              <mc:Fallback>
                <p:oleObj name="Equation" r:id="rId3" imgW="2997200" imgH="330200" progId="Equation.DSMT4">
                  <p:embed/>
                  <p:pic>
                    <p:nvPicPr>
                      <p:cNvPr id="27443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35" y="2421752"/>
                        <a:ext cx="4463727" cy="491685"/>
                      </a:xfrm>
                      <a:prstGeom prst="rect">
                        <a:avLst/>
                      </a:prstGeom>
                      <a:noFill/>
                      <a:ln>
                        <a:noFill/>
                      </a:ln>
                      <a:extLst/>
                    </p:spPr>
                  </p:pic>
                </p:oleObj>
              </mc:Fallback>
            </mc:AlternateContent>
          </a:graphicData>
        </a:graphic>
      </p:graphicFrame>
      <p:sp>
        <p:nvSpPr>
          <p:cNvPr id="274436" name="Text Box 4"/>
          <p:cNvSpPr txBox="1">
            <a:spLocks noChangeArrowheads="1"/>
          </p:cNvSpPr>
          <p:nvPr/>
        </p:nvSpPr>
        <p:spPr bwMode="auto">
          <a:xfrm>
            <a:off x="323528" y="1771768"/>
            <a:ext cx="76803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zh-CN" altLang="en-US" sz="3200" dirty="0">
                <a:latin typeface="Arial" pitchFamily="34" charset="0"/>
                <a:ea typeface="楷体_GB2312" pitchFamily="49" charset="-122"/>
              </a:rPr>
              <a:t>类似方法可以解得</a:t>
            </a:r>
            <a:r>
              <a:rPr lang="en-US" altLang="zh-CN" sz="3200" dirty="0">
                <a:latin typeface="Arial" pitchFamily="34" charset="0"/>
                <a:ea typeface="楷体_GB2312" pitchFamily="49" charset="-122"/>
              </a:rPr>
              <a:t>[S]</a:t>
            </a:r>
            <a:r>
              <a:rPr lang="zh-CN" altLang="en-US" sz="3200" dirty="0">
                <a:latin typeface="Arial" pitchFamily="34" charset="0"/>
                <a:ea typeface="楷体_GB2312" pitchFamily="49" charset="-122"/>
              </a:rPr>
              <a:t>阵与</a:t>
            </a:r>
            <a:r>
              <a:rPr lang="en-US" altLang="zh-CN" sz="3200" dirty="0">
                <a:latin typeface="Arial" pitchFamily="34" charset="0"/>
                <a:ea typeface="楷体_GB2312" pitchFamily="49" charset="-122"/>
              </a:rPr>
              <a:t>[Y]</a:t>
            </a:r>
            <a:r>
              <a:rPr lang="zh-CN" altLang="en-US" sz="3200" dirty="0">
                <a:latin typeface="Arial" pitchFamily="34" charset="0"/>
                <a:ea typeface="楷体_GB2312" pitchFamily="49" charset="-122"/>
              </a:rPr>
              <a:t>矩阵的关系式</a:t>
            </a:r>
          </a:p>
        </p:txBody>
      </p:sp>
      <p:grpSp>
        <p:nvGrpSpPr>
          <p:cNvPr id="27653" name="Group 5"/>
          <p:cNvGrpSpPr>
            <a:grpSpLocks/>
          </p:cNvGrpSpPr>
          <p:nvPr/>
        </p:nvGrpSpPr>
        <p:grpSpPr bwMode="auto">
          <a:xfrm>
            <a:off x="468313" y="2763647"/>
            <a:ext cx="5183807" cy="917352"/>
            <a:chOff x="431" y="1298"/>
            <a:chExt cx="3718" cy="717"/>
          </a:xfrm>
        </p:grpSpPr>
        <p:sp>
          <p:nvSpPr>
            <p:cNvPr id="27662" name="Text Box 6"/>
            <p:cNvSpPr txBox="1">
              <a:spLocks noChangeArrowheads="1"/>
            </p:cNvSpPr>
            <p:nvPr/>
          </p:nvSpPr>
          <p:spPr bwMode="auto">
            <a:xfrm>
              <a:off x="431" y="1474"/>
              <a:ext cx="8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zh-CN" altLang="en-US" sz="3200">
                  <a:latin typeface="Arial" pitchFamily="34" charset="0"/>
                  <a:ea typeface="楷体_GB2312" pitchFamily="49" charset="-122"/>
                </a:rPr>
                <a:t>若用：</a:t>
              </a:r>
            </a:p>
          </p:txBody>
        </p:sp>
        <p:graphicFrame>
          <p:nvGraphicFramePr>
            <p:cNvPr id="27663" name="Object 7"/>
            <p:cNvGraphicFramePr>
              <a:graphicFrameLocks noChangeAspect="1"/>
            </p:cNvGraphicFramePr>
            <p:nvPr/>
          </p:nvGraphicFramePr>
          <p:xfrm>
            <a:off x="1383" y="1298"/>
            <a:ext cx="2766" cy="717"/>
          </p:xfrm>
          <a:graphic>
            <a:graphicData uri="http://schemas.openxmlformats.org/presentationml/2006/ole">
              <mc:AlternateContent xmlns:mc="http://schemas.openxmlformats.org/markup-compatibility/2006">
                <mc:Choice xmlns:v="urn:schemas-microsoft-com:vml" Requires="v">
                  <p:oleObj spid="_x0000_s32816" name="Equation" r:id="rId5" imgW="1714500" imgH="444500" progId="Equation.DSMT4">
                    <p:embed/>
                  </p:oleObj>
                </mc:Choice>
                <mc:Fallback>
                  <p:oleObj name="Equation" r:id="rId5" imgW="1714500" imgH="444500" progId="Equation.DSMT4">
                    <p:embed/>
                    <p:pic>
                      <p:nvPicPr>
                        <p:cNvPr id="2766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3" y="1298"/>
                          <a:ext cx="2766"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4440" name="Text Box 8"/>
          <p:cNvSpPr txBox="1">
            <a:spLocks noChangeArrowheads="1"/>
          </p:cNvSpPr>
          <p:nvPr/>
        </p:nvSpPr>
        <p:spPr bwMode="auto">
          <a:xfrm>
            <a:off x="580231" y="3680999"/>
            <a:ext cx="551946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zh-CN" altLang="en-US" sz="3200" dirty="0">
                <a:latin typeface="Arial" pitchFamily="34" charset="0"/>
                <a:ea typeface="楷体_GB2312" pitchFamily="49" charset="-122"/>
              </a:rPr>
              <a:t>带入电压电流表示</a:t>
            </a:r>
            <a:r>
              <a:rPr lang="zh-CN" altLang="en-US" sz="3200" dirty="0" smtClean="0">
                <a:latin typeface="Arial" pitchFamily="34" charset="0"/>
                <a:ea typeface="楷体_GB2312" pitchFamily="49" charset="-122"/>
              </a:rPr>
              <a:t>式可</a:t>
            </a:r>
            <a:r>
              <a:rPr lang="zh-CN" altLang="en-US" sz="3200" dirty="0">
                <a:latin typeface="Arial" pitchFamily="34" charset="0"/>
                <a:ea typeface="楷体_GB2312" pitchFamily="49" charset="-122"/>
              </a:rPr>
              <a:t>解得：</a:t>
            </a:r>
          </a:p>
        </p:txBody>
      </p:sp>
      <p:graphicFrame>
        <p:nvGraphicFramePr>
          <p:cNvPr id="274441" name="Object 9"/>
          <p:cNvGraphicFramePr>
            <a:graphicFrameLocks noChangeAspect="1"/>
          </p:cNvGraphicFramePr>
          <p:nvPr>
            <p:extLst>
              <p:ext uri="{D42A27DB-BD31-4B8C-83A1-F6EECF244321}">
                <p14:modId xmlns:p14="http://schemas.microsoft.com/office/powerpoint/2010/main" val="1725570577"/>
              </p:ext>
            </p:extLst>
          </p:nvPr>
        </p:nvGraphicFramePr>
        <p:xfrm>
          <a:off x="1026872" y="4528143"/>
          <a:ext cx="5166345" cy="1133105"/>
        </p:xfrm>
        <a:graphic>
          <a:graphicData uri="http://schemas.openxmlformats.org/presentationml/2006/ole">
            <mc:AlternateContent xmlns:mc="http://schemas.openxmlformats.org/markup-compatibility/2006">
              <mc:Choice xmlns:v="urn:schemas-microsoft-com:vml" Requires="v">
                <p:oleObj spid="_x0000_s32817" name="Equation" r:id="rId7" imgW="2895600" imgH="635000" progId="Equation.DSMT4">
                  <p:embed/>
                </p:oleObj>
              </mc:Choice>
              <mc:Fallback>
                <p:oleObj name="Equation" r:id="rId7" imgW="2895600" imgH="635000" progId="Equation.DSMT4">
                  <p:embed/>
                  <p:pic>
                    <p:nvPicPr>
                      <p:cNvPr id="27444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872" y="4528143"/>
                        <a:ext cx="5166345" cy="1133105"/>
                      </a:xfrm>
                      <a:prstGeom prst="rect">
                        <a:avLst/>
                      </a:prstGeom>
                      <a:noFill/>
                      <a:ln>
                        <a:noFill/>
                      </a:ln>
                      <a:extLst/>
                    </p:spPr>
                  </p:pic>
                </p:oleObj>
              </mc:Fallback>
            </mc:AlternateContent>
          </a:graphicData>
        </a:graphic>
      </p:graphicFrame>
      <p:grpSp>
        <p:nvGrpSpPr>
          <p:cNvPr id="27656" name="Group 10"/>
          <p:cNvGrpSpPr>
            <a:grpSpLocks/>
          </p:cNvGrpSpPr>
          <p:nvPr/>
        </p:nvGrpSpPr>
        <p:grpSpPr bwMode="auto">
          <a:xfrm>
            <a:off x="468313" y="5661248"/>
            <a:ext cx="6839991" cy="917352"/>
            <a:chOff x="295" y="3294"/>
            <a:chExt cx="4445" cy="850"/>
          </a:xfrm>
        </p:grpSpPr>
        <p:graphicFrame>
          <p:nvGraphicFramePr>
            <p:cNvPr id="27660" name="Object 11"/>
            <p:cNvGraphicFramePr>
              <a:graphicFrameLocks noChangeAspect="1"/>
            </p:cNvGraphicFramePr>
            <p:nvPr/>
          </p:nvGraphicFramePr>
          <p:xfrm>
            <a:off x="2517" y="3294"/>
            <a:ext cx="2223" cy="850"/>
          </p:xfrm>
          <a:graphic>
            <a:graphicData uri="http://schemas.openxmlformats.org/presentationml/2006/ole">
              <mc:AlternateContent xmlns:mc="http://schemas.openxmlformats.org/markup-compatibility/2006">
                <mc:Choice xmlns:v="urn:schemas-microsoft-com:vml" Requires="v">
                  <p:oleObj spid="_x0000_s32818" name="Equation" r:id="rId9" imgW="1129810" imgH="431613" progId="Equation.DSMT4">
                    <p:embed/>
                  </p:oleObj>
                </mc:Choice>
                <mc:Fallback>
                  <p:oleObj name="Equation" r:id="rId9" imgW="1129810" imgH="431613" progId="Equation.DSMT4">
                    <p:embed/>
                    <p:pic>
                      <p:nvPicPr>
                        <p:cNvPr id="2766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7" y="3294"/>
                          <a:ext cx="2223" cy="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1" name="Text Box 12"/>
            <p:cNvSpPr txBox="1">
              <a:spLocks noChangeArrowheads="1"/>
            </p:cNvSpPr>
            <p:nvPr/>
          </p:nvSpPr>
          <p:spPr bwMode="auto">
            <a:xfrm>
              <a:off x="295" y="3383"/>
              <a:ext cx="216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zh-CN" altLang="en-US" sz="3200">
                  <a:latin typeface="Arial" pitchFamily="34" charset="0"/>
                  <a:ea typeface="楷体_GB2312" pitchFamily="49" charset="-122"/>
                </a:rPr>
                <a:t> 一 端 口 网 络：</a:t>
              </a:r>
            </a:p>
            <a:p>
              <a:pPr eaLnBrk="1" hangingPunct="1"/>
              <a:r>
                <a:rPr lang="zh-CN" altLang="en-US" sz="3200">
                  <a:latin typeface="Arial" pitchFamily="34" charset="0"/>
                  <a:ea typeface="楷体_GB2312" pitchFamily="49" charset="-122"/>
                </a:rPr>
                <a:t>（与传输线一致）</a:t>
              </a:r>
            </a:p>
          </p:txBody>
        </p:sp>
      </p:grpSp>
      <p:sp>
        <p:nvSpPr>
          <p:cNvPr id="27658" name="AutoShape 14"/>
          <p:cNvSpPr>
            <a:spLocks noChangeArrowheads="1"/>
          </p:cNvSpPr>
          <p:nvPr/>
        </p:nvSpPr>
        <p:spPr bwMode="auto">
          <a:xfrm>
            <a:off x="6098023" y="3488719"/>
            <a:ext cx="649287" cy="576263"/>
          </a:xfrm>
          <a:custGeom>
            <a:avLst/>
            <a:gdLst>
              <a:gd name="T0" fmla="*/ 454681 w 21600"/>
              <a:gd name="T1" fmla="*/ 0 h 21600"/>
              <a:gd name="T2" fmla="*/ 454681 w 21600"/>
              <a:gd name="T3" fmla="*/ 324361 h 21600"/>
              <a:gd name="T4" fmla="*/ 97303 w 21600"/>
              <a:gd name="T5" fmla="*/ 576263 h 21600"/>
              <a:gd name="T6" fmla="*/ 649287 w 21600"/>
              <a:gd name="T7" fmla="*/ 162181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9"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7F8380B-E0D6-4D76-8801-4B8CA814A01E}" type="slidenum">
              <a:rPr lang="zh-CN" altLang="en-US" sz="1400"/>
              <a:pPr eaLnBrk="1" hangingPunct="1"/>
              <a:t>29</a:t>
            </a:fld>
            <a:endParaRPr lang="en-US" altLang="zh-CN" sz="1400"/>
          </a:p>
        </p:txBody>
      </p:sp>
      <p:graphicFrame>
        <p:nvGraphicFramePr>
          <p:cNvPr id="2" name="对象 1"/>
          <p:cNvGraphicFramePr>
            <a:graphicFrameLocks noChangeAspect="1"/>
          </p:cNvGraphicFramePr>
          <p:nvPr>
            <p:extLst>
              <p:ext uri="{D42A27DB-BD31-4B8C-83A1-F6EECF244321}">
                <p14:modId xmlns:p14="http://schemas.microsoft.com/office/powerpoint/2010/main" val="1109063813"/>
              </p:ext>
            </p:extLst>
          </p:nvPr>
        </p:nvGraphicFramePr>
        <p:xfrm>
          <a:off x="6747311" y="3263294"/>
          <a:ext cx="2159446" cy="945743"/>
        </p:xfrm>
        <a:graphic>
          <a:graphicData uri="http://schemas.openxmlformats.org/presentationml/2006/ole">
            <mc:AlternateContent xmlns:mc="http://schemas.openxmlformats.org/markup-compatibility/2006">
              <mc:Choice xmlns:v="urn:schemas-microsoft-com:vml" Requires="v">
                <p:oleObj spid="_x0000_s32819" r:id="rId11" imgW="1739880" imgH="761760" progId="">
                  <p:embed/>
                </p:oleObj>
              </mc:Choice>
              <mc:Fallback>
                <p:oleObj r:id="rId11" imgW="1739880" imgH="761760" progId="">
                  <p:embed/>
                  <p:pic>
                    <p:nvPicPr>
                      <p:cNvPr id="2" name="对象 1"/>
                      <p:cNvPicPr/>
                      <p:nvPr/>
                    </p:nvPicPr>
                    <p:blipFill>
                      <a:blip r:embed="rId12"/>
                      <a:stretch>
                        <a:fillRect/>
                      </a:stretch>
                    </p:blipFill>
                    <p:spPr>
                      <a:xfrm>
                        <a:off x="6747311" y="3263294"/>
                        <a:ext cx="2159446" cy="945743"/>
                      </a:xfrm>
                      <a:prstGeom prst="rect">
                        <a:avLst/>
                      </a:prstGeom>
                    </p:spPr>
                  </p:pic>
                </p:oleObj>
              </mc:Fallback>
            </mc:AlternateContent>
          </a:graphicData>
        </a:graphic>
      </p:graphicFrame>
    </p:spTree>
    <p:extLst>
      <p:ext uri="{BB962C8B-B14F-4D97-AF65-F5344CB8AC3E}">
        <p14:creationId xmlns:p14="http://schemas.microsoft.com/office/powerpoint/2010/main" val="1410694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4436"/>
                                        </p:tgtEl>
                                        <p:attrNameLst>
                                          <p:attrName>style.visibility</p:attrName>
                                        </p:attrNameLst>
                                      </p:cBhvr>
                                      <p:to>
                                        <p:strVal val="visible"/>
                                      </p:to>
                                    </p:set>
                                    <p:animEffect transition="in" filter="box(in)">
                                      <p:cBhvr>
                                        <p:cTn id="7" dur="500"/>
                                        <p:tgtEl>
                                          <p:spTgt spid="274436"/>
                                        </p:tgtEl>
                                      </p:cBhvr>
                                    </p:animEffect>
                                  </p:childTnLst>
                                </p:cTn>
                              </p:par>
                              <p:par>
                                <p:cTn id="8" presetID="4" presetClass="entr" presetSubtype="16" fill="hold" nodeType="withEffect">
                                  <p:stCondLst>
                                    <p:cond delay="0"/>
                                  </p:stCondLst>
                                  <p:childTnLst>
                                    <p:set>
                                      <p:cBhvr>
                                        <p:cTn id="9" dur="1" fill="hold">
                                          <p:stCondLst>
                                            <p:cond delay="0"/>
                                          </p:stCondLst>
                                        </p:cTn>
                                        <p:tgtEl>
                                          <p:spTgt spid="274435"/>
                                        </p:tgtEl>
                                        <p:attrNameLst>
                                          <p:attrName>style.visibility</p:attrName>
                                        </p:attrNameLst>
                                      </p:cBhvr>
                                      <p:to>
                                        <p:strVal val="visible"/>
                                      </p:to>
                                    </p:set>
                                    <p:animEffect transition="in" filter="box(in)">
                                      <p:cBhvr>
                                        <p:cTn id="10" dur="500"/>
                                        <p:tgtEl>
                                          <p:spTgt spid="274435"/>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274440"/>
                                        </p:tgtEl>
                                        <p:attrNameLst>
                                          <p:attrName>style.visibility</p:attrName>
                                        </p:attrNameLst>
                                      </p:cBhvr>
                                      <p:to>
                                        <p:strVal val="visible"/>
                                      </p:to>
                                    </p:set>
                                    <p:animEffect transition="in" filter="diamond(in)">
                                      <p:cBhvr>
                                        <p:cTn id="13" dur="2000"/>
                                        <p:tgtEl>
                                          <p:spTgt spid="27444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74441"/>
                                        </p:tgtEl>
                                        <p:attrNameLst>
                                          <p:attrName>style.visibility</p:attrName>
                                        </p:attrNameLst>
                                      </p:cBhvr>
                                      <p:to>
                                        <p:strVal val="visible"/>
                                      </p:to>
                                    </p:set>
                                    <p:anim calcmode="lin" valueType="num">
                                      <p:cBhvr additive="base">
                                        <p:cTn id="18" dur="500" fill="hold"/>
                                        <p:tgtEl>
                                          <p:spTgt spid="274441"/>
                                        </p:tgtEl>
                                        <p:attrNameLst>
                                          <p:attrName>ppt_x</p:attrName>
                                        </p:attrNameLst>
                                      </p:cBhvr>
                                      <p:tavLst>
                                        <p:tav tm="0">
                                          <p:val>
                                            <p:strVal val="#ppt_x"/>
                                          </p:val>
                                        </p:tav>
                                        <p:tav tm="100000">
                                          <p:val>
                                            <p:strVal val="#ppt_x"/>
                                          </p:val>
                                        </p:tav>
                                      </p:tavLst>
                                    </p:anim>
                                    <p:anim calcmode="lin" valueType="num">
                                      <p:cBhvr additive="base">
                                        <p:cTn id="19" dur="500" fill="hold"/>
                                        <p:tgtEl>
                                          <p:spTgt spid="2744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p:bldP spid="2744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23528" y="975697"/>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611560" y="1692622"/>
            <a:ext cx="43921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dirty="0">
                <a:ea typeface="宋体" panose="02010600030101010101" pitchFamily="2" charset="-122"/>
              </a:rPr>
              <a:t>二端口网络</a:t>
            </a: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3" name="文本框 2">
            <a:extLst>
              <a:ext uri="{FF2B5EF4-FFF2-40B4-BE49-F238E27FC236}">
                <a16:creationId xmlns:a16="http://schemas.microsoft.com/office/drawing/2014/main" id="{8C0881F8-1888-8273-B2A9-BE9E45899054}"/>
              </a:ext>
            </a:extLst>
          </p:cNvPr>
          <p:cNvSpPr txBox="1"/>
          <p:nvPr/>
        </p:nvSpPr>
        <p:spPr>
          <a:xfrm>
            <a:off x="467544" y="2123509"/>
            <a:ext cx="8064896" cy="4524315"/>
          </a:xfrm>
          <a:prstGeom prst="rect">
            <a:avLst/>
          </a:prstGeom>
          <a:noFill/>
        </p:spPr>
        <p:txBody>
          <a:bodyPr wrap="square" rtlCol="0">
            <a:spAutoFit/>
          </a:bodyPr>
          <a:lstStyle/>
          <a:p>
            <a:r>
              <a:rPr lang="zh-CN" altLang="en-US" dirty="0"/>
              <a:t>射频与微波工程中往往涉及</a:t>
            </a:r>
            <a:r>
              <a:rPr lang="zh-CN" altLang="en-US" dirty="0">
                <a:solidFill>
                  <a:srgbClr val="FF0000"/>
                </a:solidFill>
              </a:rPr>
              <a:t>复杂网络</a:t>
            </a:r>
            <a:r>
              <a:rPr lang="zh-CN" altLang="en-US" dirty="0"/>
              <a:t>，难以直接分析：</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为分析复杂网络，可以将其</a:t>
            </a:r>
            <a:r>
              <a:rPr lang="zh-CN" altLang="en-US" dirty="0">
                <a:solidFill>
                  <a:srgbClr val="FF0000"/>
                </a:solidFill>
              </a:rPr>
              <a:t>分解</a:t>
            </a:r>
            <a:r>
              <a:rPr lang="zh-CN" altLang="en-US" dirty="0"/>
              <a:t>为多个</a:t>
            </a:r>
            <a:r>
              <a:rPr lang="zh-CN" altLang="en-US" dirty="0">
                <a:solidFill>
                  <a:srgbClr val="FF0000"/>
                </a:solidFill>
              </a:rPr>
              <a:t>简单网络组合</a:t>
            </a:r>
            <a:r>
              <a:rPr lang="zh-CN" altLang="en-US" dirty="0"/>
              <a:t>，如果能推出复杂网络与简单网络参量间的</a:t>
            </a:r>
            <a:r>
              <a:rPr lang="zh-CN" altLang="en-US" dirty="0">
                <a:solidFill>
                  <a:srgbClr val="FF0000"/>
                </a:solidFill>
              </a:rPr>
              <a:t>表达关系式</a:t>
            </a:r>
            <a:r>
              <a:rPr lang="zh-CN" altLang="en-US" dirty="0"/>
              <a:t>，可以将复杂问题</a:t>
            </a:r>
            <a:r>
              <a:rPr lang="zh-CN" altLang="en-US" dirty="0">
                <a:solidFill>
                  <a:srgbClr val="FF0000"/>
                </a:solidFill>
              </a:rPr>
              <a:t>简化</a:t>
            </a:r>
            <a:r>
              <a:rPr lang="zh-CN" altLang="en-US" dirty="0"/>
              <a:t>。</a:t>
            </a:r>
            <a:endParaRPr lang="en-US" altLang="zh-CN" dirty="0"/>
          </a:p>
          <a:p>
            <a:r>
              <a:rPr lang="zh-CN" altLang="en-US" dirty="0"/>
              <a:t>工程实践中</a:t>
            </a:r>
            <a:r>
              <a:rPr lang="zh-CN" altLang="en-US" dirty="0">
                <a:solidFill>
                  <a:srgbClr val="FF0000"/>
                </a:solidFill>
              </a:rPr>
              <a:t>二端口网络</a:t>
            </a:r>
            <a:r>
              <a:rPr lang="zh-CN" altLang="en-US" dirty="0"/>
              <a:t>简单并常见，目前针对二端口网络组合问题进行分析。</a:t>
            </a:r>
            <a:endParaRPr lang="en-US" altLang="zh-CN" dirty="0"/>
          </a:p>
        </p:txBody>
      </p:sp>
      <p:pic>
        <p:nvPicPr>
          <p:cNvPr id="1026" name="Picture 2">
            <a:extLst>
              <a:ext uri="{FF2B5EF4-FFF2-40B4-BE49-F238E27FC236}">
                <a16:creationId xmlns:a16="http://schemas.microsoft.com/office/drawing/2014/main" id="{CFD2D035-1E79-61C9-A16C-1AAAE0F27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708920"/>
            <a:ext cx="3029322" cy="1902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488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971600" y="1124744"/>
            <a:ext cx="6858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3600" i="1" dirty="0">
                <a:solidFill>
                  <a:schemeClr val="tx2"/>
                </a:solidFill>
                <a:ea typeface="宋体" pitchFamily="2" charset="-122"/>
              </a:rPr>
              <a:t>Conversion between other matrices</a:t>
            </a:r>
          </a:p>
        </p:txBody>
      </p:sp>
      <p:sp>
        <p:nvSpPr>
          <p:cNvPr id="28675" name="Rectangle 3"/>
          <p:cNvSpPr>
            <a:spLocks noChangeArrowheads="1"/>
          </p:cNvSpPr>
          <p:nvPr/>
        </p:nvSpPr>
        <p:spPr bwMode="auto">
          <a:xfrm>
            <a:off x="755650" y="2205038"/>
            <a:ext cx="7989888"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pPr>
            <a:r>
              <a:rPr lang="zh-CN" altLang="en-US" sz="2400" b="1" dirty="0">
                <a:solidFill>
                  <a:srgbClr val="CC00FF"/>
                </a:solidFill>
                <a:latin typeface="楷体_GB2312" pitchFamily="49" charset="-122"/>
                <a:ea typeface="楷体_GB2312" pitchFamily="49" charset="-122"/>
              </a:rPr>
              <a:t>在处理网络串/并联或级联问题时，矩阵参量之间的可互换性非常有用。</a:t>
            </a:r>
            <a:endParaRPr lang="en-US" altLang="zh-CN" sz="2400" b="1" dirty="0">
              <a:solidFill>
                <a:srgbClr val="CC00FF"/>
              </a:solidFill>
              <a:latin typeface="楷体_GB2312" pitchFamily="49" charset="-122"/>
              <a:ea typeface="楷体_GB2312" pitchFamily="49" charset="-122"/>
            </a:endParaRPr>
          </a:p>
          <a:p>
            <a:pPr algn="just" eaLnBrk="1" hangingPunct="1">
              <a:lnSpc>
                <a:spcPct val="90000"/>
              </a:lnSpc>
            </a:pPr>
            <a:endParaRPr lang="en-US" altLang="zh-CN" sz="2400" b="1" dirty="0">
              <a:solidFill>
                <a:srgbClr val="CC00FF"/>
              </a:solidFill>
              <a:latin typeface="楷体_GB2312" pitchFamily="49" charset="-122"/>
              <a:ea typeface="楷体_GB2312" pitchFamily="49" charset="-122"/>
            </a:endParaRPr>
          </a:p>
          <a:p>
            <a:pPr algn="just" eaLnBrk="1" hangingPunct="1">
              <a:lnSpc>
                <a:spcPct val="90000"/>
              </a:lnSpc>
            </a:pPr>
            <a:r>
              <a:rPr lang="zh-CN" altLang="en-US" sz="2400" b="1" dirty="0">
                <a:solidFill>
                  <a:srgbClr val="CC00FF"/>
                </a:solidFill>
                <a:latin typeface="楷体_GB2312" pitchFamily="49" charset="-122"/>
                <a:ea typeface="楷体_GB2312" pitchFamily="49" charset="-122"/>
              </a:rPr>
              <a:t>如果我们希望多个</a:t>
            </a:r>
            <a:r>
              <a:rPr lang="zh-CN" altLang="en-US" sz="2400" b="1" dirty="0" smtClean="0">
                <a:solidFill>
                  <a:srgbClr val="CC00FF"/>
                </a:solidFill>
                <a:latin typeface="楷体_GB2312" pitchFamily="49" charset="-122"/>
                <a:ea typeface="楷体_GB2312" pitchFamily="49" charset="-122"/>
              </a:rPr>
              <a:t>二端口网络串联</a:t>
            </a:r>
            <a:r>
              <a:rPr lang="zh-CN" altLang="en-US" sz="2400" b="1" dirty="0">
                <a:solidFill>
                  <a:srgbClr val="CC00FF"/>
                </a:solidFill>
                <a:latin typeface="楷体_GB2312" pitchFamily="49" charset="-122"/>
                <a:ea typeface="楷体_GB2312" pitchFamily="49" charset="-122"/>
              </a:rPr>
              <a:t>而成的总网络的</a:t>
            </a:r>
            <a:r>
              <a:rPr lang="en-US" altLang="zh-CN" sz="2400" b="1" dirty="0">
                <a:solidFill>
                  <a:srgbClr val="CC00FF"/>
                </a:solidFill>
                <a:latin typeface="楷体_GB2312" pitchFamily="49" charset="-122"/>
                <a:ea typeface="楷体_GB2312" pitchFamily="49" charset="-122"/>
              </a:rPr>
              <a:t>S</a:t>
            </a:r>
            <a:r>
              <a:rPr lang="zh-CN" altLang="en-US" sz="2400" b="1" dirty="0">
                <a:solidFill>
                  <a:srgbClr val="CC00FF"/>
                </a:solidFill>
                <a:latin typeface="楷体_GB2312" pitchFamily="49" charset="-122"/>
                <a:ea typeface="楷体_GB2312" pitchFamily="49" charset="-122"/>
              </a:rPr>
              <a:t>参数，可以把各个网络的阻抗矩阵相加，得到总网络的阻抗矩阵参数，然后通过</a:t>
            </a:r>
            <a:r>
              <a:rPr lang="en-US" altLang="zh-CN" sz="2400" b="1" dirty="0">
                <a:solidFill>
                  <a:srgbClr val="CC00FF"/>
                </a:solidFill>
                <a:latin typeface="楷体_GB2312" pitchFamily="49" charset="-122"/>
                <a:ea typeface="楷体_GB2312" pitchFamily="49" charset="-122"/>
              </a:rPr>
              <a:t>Z-S</a:t>
            </a:r>
            <a:r>
              <a:rPr lang="zh-CN" altLang="en-US" sz="2400" b="1" dirty="0">
                <a:solidFill>
                  <a:srgbClr val="CC00FF"/>
                </a:solidFill>
                <a:latin typeface="楷体_GB2312" pitchFamily="49" charset="-122"/>
                <a:ea typeface="楷体_GB2312" pitchFamily="49" charset="-122"/>
              </a:rPr>
              <a:t>的变换，找到</a:t>
            </a:r>
            <a:r>
              <a:rPr lang="en-US" altLang="zh-CN" sz="2400" b="1" dirty="0">
                <a:solidFill>
                  <a:srgbClr val="CC00FF"/>
                </a:solidFill>
                <a:latin typeface="楷体_GB2312" pitchFamily="49" charset="-122"/>
                <a:ea typeface="楷体_GB2312" pitchFamily="49" charset="-122"/>
              </a:rPr>
              <a:t>S</a:t>
            </a:r>
            <a:r>
              <a:rPr lang="zh-CN" altLang="en-US" sz="2400" b="1" dirty="0">
                <a:solidFill>
                  <a:srgbClr val="CC00FF"/>
                </a:solidFill>
                <a:latin typeface="楷体_GB2312" pitchFamily="49" charset="-122"/>
                <a:ea typeface="楷体_GB2312" pitchFamily="49" charset="-122"/>
              </a:rPr>
              <a:t>参数</a:t>
            </a:r>
          </a:p>
        </p:txBody>
      </p:sp>
      <p:sp>
        <p:nvSpPr>
          <p:cNvPr id="28676"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3BEE267-FD1E-452E-A165-BBDB9D146DBF}" type="slidenum">
              <a:rPr lang="zh-CN" altLang="en-US" sz="1400"/>
              <a:pPr eaLnBrk="1" hangingPunct="1"/>
              <a:t>30</a:t>
            </a:fld>
            <a:endParaRPr lang="en-US" altLang="zh-CN" sz="1400"/>
          </a:p>
        </p:txBody>
      </p:sp>
    </p:spTree>
    <p:extLst>
      <p:ext uri="{BB962C8B-B14F-4D97-AF65-F5344CB8AC3E}">
        <p14:creationId xmlns:p14="http://schemas.microsoft.com/office/powerpoint/2010/main" val="4118852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matrix convers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675281"/>
            <a:ext cx="7787208" cy="6147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FF56736-9634-4782-A5DB-6591C34C39A9}" type="slidenum">
              <a:rPr lang="zh-CN" altLang="en-US" sz="1400"/>
              <a:pPr eaLnBrk="1" hangingPunct="1"/>
              <a:t>31</a:t>
            </a:fld>
            <a:endParaRPr lang="en-US" altLang="zh-CN" sz="1400"/>
          </a:p>
        </p:txBody>
      </p:sp>
    </p:spTree>
    <p:extLst>
      <p:ext uri="{BB962C8B-B14F-4D97-AF65-F5344CB8AC3E}">
        <p14:creationId xmlns:p14="http://schemas.microsoft.com/office/powerpoint/2010/main" val="42700846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23528" y="975697"/>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395536" y="1700808"/>
            <a:ext cx="43921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dirty="0">
                <a:ea typeface="宋体" panose="02010600030101010101" pitchFamily="2" charset="-122"/>
              </a:rPr>
              <a:t>二端口网络</a:t>
            </a: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pic>
        <p:nvPicPr>
          <p:cNvPr id="3" name="图片 2" descr="图示, 示意图&#10;&#10;描述已自动生成">
            <a:extLst>
              <a:ext uri="{FF2B5EF4-FFF2-40B4-BE49-F238E27FC236}">
                <a16:creationId xmlns:a16="http://schemas.microsoft.com/office/drawing/2014/main" id="{F74F9BD6-A298-3FC3-82C5-69F521C5034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8133" t="9051" r="34575" b="6951"/>
          <a:stretch/>
        </p:blipFill>
        <p:spPr>
          <a:xfrm rot="16260000">
            <a:off x="1487869" y="842033"/>
            <a:ext cx="1603215" cy="4178832"/>
          </a:xfrm>
          <a:prstGeom prst="rect">
            <a:avLst/>
          </a:prstGeom>
        </p:spPr>
      </p:pic>
      <p:pic>
        <p:nvPicPr>
          <p:cNvPr id="6" name="图片 5" descr="图片包含 图示&#10;&#10;描述已自动生成">
            <a:extLst>
              <a:ext uri="{FF2B5EF4-FFF2-40B4-BE49-F238E27FC236}">
                <a16:creationId xmlns:a16="http://schemas.microsoft.com/office/drawing/2014/main" id="{D626E34D-6D1D-138E-96E1-FB8DBB0C1DBB}"/>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357" t="51805" r="7178" b="35973"/>
          <a:stretch/>
        </p:blipFill>
        <p:spPr>
          <a:xfrm>
            <a:off x="4362301" y="2286865"/>
            <a:ext cx="4674195" cy="1110395"/>
          </a:xfrm>
          <a:prstGeom prst="rect">
            <a:avLst/>
          </a:prstGeom>
        </p:spPr>
      </p:pic>
      <p:pic>
        <p:nvPicPr>
          <p:cNvPr id="8" name="图片 7" descr="图片包含 图示&#10;&#10;描述已自动生成">
            <a:extLst>
              <a:ext uri="{FF2B5EF4-FFF2-40B4-BE49-F238E27FC236}">
                <a16:creationId xmlns:a16="http://schemas.microsoft.com/office/drawing/2014/main" id="{BCBCC7C8-7F8E-54F7-2773-B4512C53A256}"/>
              </a:ext>
            </a:extLst>
          </p:cNvPr>
          <p:cNvPicPr>
            <a:picLocks noChangeAspect="1"/>
          </p:cNvPicPr>
          <p:nvPr/>
        </p:nvPicPr>
        <p:blipFill rotWithShape="1">
          <a:blip r:embed="rId7">
            <a:extLst>
              <a:ext uri="{BEBA8EAE-BF5A-486C-A8C5-ECC9F3942E4B}">
                <a14:imgProps xmlns:a14="http://schemas.microsoft.com/office/drawing/2010/main">
                  <a14:imgLayer r:embed="rId6">
                    <a14:imgEffect>
                      <a14:brightnessContrast bright="40000" contrast="-50000"/>
                    </a14:imgEffect>
                  </a14:imgLayer>
                </a14:imgProps>
              </a:ext>
              <a:ext uri="{28A0092B-C50C-407E-A947-70E740481C1C}">
                <a14:useLocalDpi xmlns:a14="http://schemas.microsoft.com/office/drawing/2010/main" val="0"/>
              </a:ext>
            </a:extLst>
          </a:blip>
          <a:srcRect l="3573" t="17899" r="8695" b="51356"/>
          <a:stretch/>
        </p:blipFill>
        <p:spPr>
          <a:xfrm>
            <a:off x="-5383" y="3645025"/>
            <a:ext cx="4289351" cy="2672280"/>
          </a:xfrm>
          <a:prstGeom prst="rect">
            <a:avLst/>
          </a:prstGeom>
        </p:spPr>
      </p:pic>
      <p:pic>
        <p:nvPicPr>
          <p:cNvPr id="2" name="图片 1" descr="图片包含 图示&#10;&#10;描述已自动生成">
            <a:extLst>
              <a:ext uri="{FF2B5EF4-FFF2-40B4-BE49-F238E27FC236}">
                <a16:creationId xmlns:a16="http://schemas.microsoft.com/office/drawing/2014/main" id="{E70A984E-D967-5F53-0E5D-3BF94C0A9E4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357" t="71417" r="7178" b="23828"/>
          <a:stretch/>
        </p:blipFill>
        <p:spPr>
          <a:xfrm>
            <a:off x="4386734" y="3427453"/>
            <a:ext cx="4674195" cy="432048"/>
          </a:xfrm>
          <a:prstGeom prst="rect">
            <a:avLst/>
          </a:prstGeom>
        </p:spPr>
      </p:pic>
    </p:spTree>
    <p:extLst>
      <p:ext uri="{BB962C8B-B14F-4D97-AF65-F5344CB8AC3E}">
        <p14:creationId xmlns:p14="http://schemas.microsoft.com/office/powerpoint/2010/main" val="17881440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23528" y="975697"/>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395536" y="1700808"/>
            <a:ext cx="43921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dirty="0">
                <a:ea typeface="宋体" panose="02010600030101010101" pitchFamily="2" charset="-122"/>
              </a:rPr>
              <a:t>二端口网络</a:t>
            </a:r>
          </a:p>
          <a:p>
            <a:pPr algn="ctr">
              <a:spcBef>
                <a:spcPct val="0"/>
              </a:spcBef>
            </a:pPr>
            <a:endParaRPr lang="zh-CN" altLang="en-US" dirty="0">
              <a:ea typeface="宋体" panose="02010600030101010101" pitchFamily="2" charset="-122"/>
            </a:endParaRP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pic>
        <p:nvPicPr>
          <p:cNvPr id="5" name="图片 4" descr="图示&#10;&#10;描述已自动生成">
            <a:extLst>
              <a:ext uri="{FF2B5EF4-FFF2-40B4-BE49-F238E27FC236}">
                <a16:creationId xmlns:a16="http://schemas.microsoft.com/office/drawing/2014/main" id="{CD27D6A6-A5C2-7A0D-C74B-9EC77B69D75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4202" t="18003" r="7932" b="30701"/>
          <a:stretch/>
        </p:blipFill>
        <p:spPr>
          <a:xfrm rot="16200000">
            <a:off x="708049" y="1037021"/>
            <a:ext cx="2232247" cy="3517902"/>
          </a:xfrm>
          <a:prstGeom prst="rect">
            <a:avLst/>
          </a:prstGeom>
        </p:spPr>
      </p:pic>
      <p:pic>
        <p:nvPicPr>
          <p:cNvPr id="8" name="图片 7" descr="图示&#10;&#10;描述已自动生成">
            <a:extLst>
              <a:ext uri="{FF2B5EF4-FFF2-40B4-BE49-F238E27FC236}">
                <a16:creationId xmlns:a16="http://schemas.microsoft.com/office/drawing/2014/main" id="{92A90C33-83FF-B763-37BE-801822FB4B86}"/>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5228" t="65750" r="23883" b="7730"/>
          <a:stretch/>
        </p:blipFill>
        <p:spPr>
          <a:xfrm>
            <a:off x="65220" y="4134726"/>
            <a:ext cx="3354651" cy="2229755"/>
          </a:xfrm>
          <a:prstGeom prst="rect">
            <a:avLst/>
          </a:prstGeom>
        </p:spPr>
      </p:pic>
      <p:sp>
        <p:nvSpPr>
          <p:cNvPr id="2" name="文本框 1">
            <a:extLst>
              <a:ext uri="{FF2B5EF4-FFF2-40B4-BE49-F238E27FC236}">
                <a16:creationId xmlns:a16="http://schemas.microsoft.com/office/drawing/2014/main" id="{5CF538E6-2676-39BC-DCC1-BFD89DED14DE}"/>
              </a:ext>
            </a:extLst>
          </p:cNvPr>
          <p:cNvSpPr txBox="1"/>
          <p:nvPr/>
        </p:nvSpPr>
        <p:spPr>
          <a:xfrm>
            <a:off x="5117968" y="2401331"/>
            <a:ext cx="2592288" cy="461665"/>
          </a:xfrm>
          <a:prstGeom prst="rect">
            <a:avLst/>
          </a:prstGeom>
          <a:noFill/>
        </p:spPr>
        <p:txBody>
          <a:bodyPr wrap="square" rtlCol="0">
            <a:spAutoFit/>
          </a:bodyPr>
          <a:lstStyle/>
          <a:p>
            <a:r>
              <a:rPr lang="zh-CN" altLang="en-US" dirty="0"/>
              <a:t>该如何处理？</a:t>
            </a:r>
          </a:p>
        </p:txBody>
      </p:sp>
      <p:sp>
        <p:nvSpPr>
          <p:cNvPr id="6" name="矩形 5">
            <a:extLst>
              <a:ext uri="{FF2B5EF4-FFF2-40B4-BE49-F238E27FC236}">
                <a16:creationId xmlns:a16="http://schemas.microsoft.com/office/drawing/2014/main" id="{D7754050-070C-783A-71CA-501AFBF59353}"/>
              </a:ext>
            </a:extLst>
          </p:cNvPr>
          <p:cNvSpPr/>
          <p:nvPr/>
        </p:nvSpPr>
        <p:spPr bwMode="auto">
          <a:xfrm>
            <a:off x="636040" y="1700808"/>
            <a:ext cx="2567808" cy="1728192"/>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矩形 6">
            <a:extLst>
              <a:ext uri="{FF2B5EF4-FFF2-40B4-BE49-F238E27FC236}">
                <a16:creationId xmlns:a16="http://schemas.microsoft.com/office/drawing/2014/main" id="{2C820D43-AEEA-911E-DF06-7CD411675C53}"/>
              </a:ext>
            </a:extLst>
          </p:cNvPr>
          <p:cNvSpPr/>
          <p:nvPr/>
        </p:nvSpPr>
        <p:spPr bwMode="auto">
          <a:xfrm>
            <a:off x="636040" y="4154110"/>
            <a:ext cx="2351784" cy="1939185"/>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07344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23528" y="975697"/>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395536" y="1700808"/>
            <a:ext cx="43921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dirty="0">
                <a:ea typeface="宋体" panose="02010600030101010101" pitchFamily="2" charset="-122"/>
              </a:rPr>
              <a:t>二端口网络</a:t>
            </a:r>
          </a:p>
          <a:p>
            <a:pPr algn="ctr">
              <a:spcBef>
                <a:spcPct val="0"/>
              </a:spcBef>
            </a:pPr>
            <a:endParaRPr lang="zh-CN" altLang="en-US" dirty="0">
              <a:ea typeface="宋体" panose="02010600030101010101" pitchFamily="2" charset="-122"/>
            </a:endParaRP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pic>
        <p:nvPicPr>
          <p:cNvPr id="4" name="图片 3" descr="图示&#10;&#10;描述已自动生成">
            <a:extLst>
              <a:ext uri="{FF2B5EF4-FFF2-40B4-BE49-F238E27FC236}">
                <a16:creationId xmlns:a16="http://schemas.microsoft.com/office/drawing/2014/main" id="{8FF1CE59-71F1-533B-3C68-F4371670C1D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51000" contrast="-40000"/>
                    </a14:imgEffect>
                  </a14:imgLayer>
                </a14:imgProps>
              </a:ext>
              <a:ext uri="{28A0092B-C50C-407E-A947-70E740481C1C}">
                <a14:useLocalDpi xmlns:a14="http://schemas.microsoft.com/office/drawing/2010/main" val="0"/>
              </a:ext>
            </a:extLst>
          </a:blip>
          <a:srcRect l="2347" t="30449" r="78986" b="42251"/>
          <a:stretch/>
        </p:blipFill>
        <p:spPr>
          <a:xfrm rot="16200000">
            <a:off x="6261953" y="1692609"/>
            <a:ext cx="720080" cy="1872210"/>
          </a:xfrm>
          <a:prstGeom prst="rect">
            <a:avLst/>
          </a:prstGeom>
        </p:spPr>
      </p:pic>
      <p:pic>
        <p:nvPicPr>
          <p:cNvPr id="5" name="图片 4" descr="图示&#10;&#10;描述已自动生成">
            <a:extLst>
              <a:ext uri="{FF2B5EF4-FFF2-40B4-BE49-F238E27FC236}">
                <a16:creationId xmlns:a16="http://schemas.microsoft.com/office/drawing/2014/main" id="{CD27D6A6-A5C2-7A0D-C74B-9EC77B69D75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34202" t="18003" r="7932" b="30701"/>
          <a:stretch/>
        </p:blipFill>
        <p:spPr>
          <a:xfrm rot="16200000">
            <a:off x="708049" y="1037021"/>
            <a:ext cx="2232247" cy="3517902"/>
          </a:xfrm>
          <a:prstGeom prst="rect">
            <a:avLst/>
          </a:prstGeom>
        </p:spPr>
      </p:pic>
      <p:pic>
        <p:nvPicPr>
          <p:cNvPr id="8" name="图片 7" descr="图示&#10;&#10;描述已自动生成">
            <a:extLst>
              <a:ext uri="{FF2B5EF4-FFF2-40B4-BE49-F238E27FC236}">
                <a16:creationId xmlns:a16="http://schemas.microsoft.com/office/drawing/2014/main" id="{92A90C33-83FF-B763-37BE-801822FB4B86}"/>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l="5228" t="65750" r="23883" b="7730"/>
          <a:stretch/>
        </p:blipFill>
        <p:spPr>
          <a:xfrm>
            <a:off x="65220" y="4134726"/>
            <a:ext cx="3354651" cy="2229755"/>
          </a:xfrm>
          <a:prstGeom prst="rect">
            <a:avLst/>
          </a:prstGeom>
        </p:spPr>
      </p:pic>
      <p:sp>
        <p:nvSpPr>
          <p:cNvPr id="10" name="文本框 9">
            <a:extLst>
              <a:ext uri="{FF2B5EF4-FFF2-40B4-BE49-F238E27FC236}">
                <a16:creationId xmlns:a16="http://schemas.microsoft.com/office/drawing/2014/main" id="{4E998307-3852-8EFA-8BAE-0DE328BFDDC4}"/>
              </a:ext>
            </a:extLst>
          </p:cNvPr>
          <p:cNvSpPr txBox="1"/>
          <p:nvPr/>
        </p:nvSpPr>
        <p:spPr>
          <a:xfrm>
            <a:off x="4175506" y="1782694"/>
            <a:ext cx="2921755" cy="461665"/>
          </a:xfrm>
          <a:prstGeom prst="rect">
            <a:avLst/>
          </a:prstGeom>
          <a:noFill/>
        </p:spPr>
        <p:txBody>
          <a:bodyPr wrap="square" rtlCol="0">
            <a:spAutoFit/>
          </a:bodyPr>
          <a:lstStyle/>
          <a:p>
            <a:r>
              <a:rPr lang="zh-CN" altLang="en-US" dirty="0"/>
              <a:t>引入</a:t>
            </a:r>
            <a:r>
              <a:rPr lang="zh-CN" altLang="en-US" dirty="0">
                <a:solidFill>
                  <a:srgbClr val="FF0000"/>
                </a:solidFill>
              </a:rPr>
              <a:t>新矩阵</a:t>
            </a:r>
          </a:p>
        </p:txBody>
      </p:sp>
      <p:sp>
        <p:nvSpPr>
          <p:cNvPr id="11" name="文本框 10">
            <a:extLst>
              <a:ext uri="{FF2B5EF4-FFF2-40B4-BE49-F238E27FC236}">
                <a16:creationId xmlns:a16="http://schemas.microsoft.com/office/drawing/2014/main" id="{86A8CE56-90C1-CC8F-3CE8-0EA35B8BD29E}"/>
              </a:ext>
            </a:extLst>
          </p:cNvPr>
          <p:cNvSpPr txBox="1"/>
          <p:nvPr/>
        </p:nvSpPr>
        <p:spPr>
          <a:xfrm>
            <a:off x="4478163" y="2470249"/>
            <a:ext cx="1606005" cy="461665"/>
          </a:xfrm>
          <a:prstGeom prst="rect">
            <a:avLst/>
          </a:prstGeom>
          <a:noFill/>
        </p:spPr>
        <p:txBody>
          <a:bodyPr wrap="square" rtlCol="0">
            <a:spAutoFit/>
          </a:bodyPr>
          <a:lstStyle/>
          <a:p>
            <a:r>
              <a:rPr lang="en-US" altLang="zh-CN" dirty="0">
                <a:solidFill>
                  <a:schemeClr val="accent2"/>
                </a:solidFill>
              </a:rPr>
              <a:t>H</a:t>
            </a:r>
            <a:r>
              <a:rPr lang="zh-CN" altLang="en-US" dirty="0">
                <a:solidFill>
                  <a:schemeClr val="accent2"/>
                </a:solidFill>
              </a:rPr>
              <a:t>矩阵</a:t>
            </a:r>
          </a:p>
        </p:txBody>
      </p:sp>
      <p:pic>
        <p:nvPicPr>
          <p:cNvPr id="14" name="图片 13" descr="文本, 信件&#10;&#10;描述已自动生成">
            <a:extLst>
              <a:ext uri="{FF2B5EF4-FFF2-40B4-BE49-F238E27FC236}">
                <a16:creationId xmlns:a16="http://schemas.microsoft.com/office/drawing/2014/main" id="{D913913A-B3B4-D73C-312D-E223CBDA2FDC}"/>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40512" t="59446" r="40822" b="33822"/>
          <a:stretch/>
        </p:blipFill>
        <p:spPr>
          <a:xfrm>
            <a:off x="5831392" y="3073766"/>
            <a:ext cx="1123145" cy="720081"/>
          </a:xfrm>
          <a:prstGeom prst="rect">
            <a:avLst/>
          </a:prstGeom>
        </p:spPr>
      </p:pic>
      <p:pic>
        <p:nvPicPr>
          <p:cNvPr id="18" name="图片 17" descr="文本, 信件&#10;&#10;描述已自动生成">
            <a:extLst>
              <a:ext uri="{FF2B5EF4-FFF2-40B4-BE49-F238E27FC236}">
                <a16:creationId xmlns:a16="http://schemas.microsoft.com/office/drawing/2014/main" id="{B6EE5B92-1EDC-1C24-B1A0-DEE9822ACD63}"/>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32624" t="29399" r="38430" b="62201"/>
          <a:stretch/>
        </p:blipFill>
        <p:spPr>
          <a:xfrm>
            <a:off x="7558098" y="2340681"/>
            <a:ext cx="1116632" cy="576064"/>
          </a:xfrm>
          <a:prstGeom prst="rect">
            <a:avLst/>
          </a:prstGeom>
        </p:spPr>
      </p:pic>
      <p:sp>
        <p:nvSpPr>
          <p:cNvPr id="21" name="文本框 20">
            <a:extLst>
              <a:ext uri="{FF2B5EF4-FFF2-40B4-BE49-F238E27FC236}">
                <a16:creationId xmlns:a16="http://schemas.microsoft.com/office/drawing/2014/main" id="{0625067C-C3B6-C528-2523-B279FF4D27CE}"/>
              </a:ext>
            </a:extLst>
          </p:cNvPr>
          <p:cNvSpPr txBox="1"/>
          <p:nvPr/>
        </p:nvSpPr>
        <p:spPr>
          <a:xfrm>
            <a:off x="4572000" y="4695527"/>
            <a:ext cx="1606005" cy="461665"/>
          </a:xfrm>
          <a:prstGeom prst="rect">
            <a:avLst/>
          </a:prstGeom>
          <a:noFill/>
        </p:spPr>
        <p:txBody>
          <a:bodyPr wrap="square" rtlCol="0">
            <a:spAutoFit/>
          </a:bodyPr>
          <a:lstStyle/>
          <a:p>
            <a:r>
              <a:rPr lang="en-US" altLang="zh-CN" dirty="0">
                <a:solidFill>
                  <a:schemeClr val="accent2"/>
                </a:solidFill>
              </a:rPr>
              <a:t>G</a:t>
            </a:r>
            <a:r>
              <a:rPr lang="zh-CN" altLang="en-US" dirty="0">
                <a:solidFill>
                  <a:schemeClr val="accent2"/>
                </a:solidFill>
              </a:rPr>
              <a:t>矩阵</a:t>
            </a:r>
          </a:p>
        </p:txBody>
      </p:sp>
      <p:pic>
        <p:nvPicPr>
          <p:cNvPr id="23" name="图片 22" descr="一些文字和图片的手机截图&#10;&#10;描述已自动生成">
            <a:extLst>
              <a:ext uri="{FF2B5EF4-FFF2-40B4-BE49-F238E27FC236}">
                <a16:creationId xmlns:a16="http://schemas.microsoft.com/office/drawing/2014/main" id="{7E84C5F1-7DD7-E899-B10C-6D3674EEC171}"/>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l="32288" t="71308" r="49054" b="22392"/>
          <a:stretch/>
        </p:blipFill>
        <p:spPr>
          <a:xfrm>
            <a:off x="5959198" y="5409181"/>
            <a:ext cx="1138063" cy="682837"/>
          </a:xfrm>
          <a:prstGeom prst="rect">
            <a:avLst/>
          </a:prstGeom>
        </p:spPr>
      </p:pic>
      <p:pic>
        <p:nvPicPr>
          <p:cNvPr id="26" name="图片 25">
            <a:extLst>
              <a:ext uri="{FF2B5EF4-FFF2-40B4-BE49-F238E27FC236}">
                <a16:creationId xmlns:a16="http://schemas.microsoft.com/office/drawing/2014/main" id="{FA84A0EB-DAC6-00F8-17A8-E84335C4A8F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l="20606" t="26212" r="37782" b="65723"/>
          <a:stretch/>
        </p:blipFill>
        <p:spPr>
          <a:xfrm>
            <a:off x="5724131" y="4604088"/>
            <a:ext cx="1606006" cy="553104"/>
          </a:xfrm>
          <a:prstGeom prst="rect">
            <a:avLst/>
          </a:prstGeom>
        </p:spPr>
      </p:pic>
      <p:pic>
        <p:nvPicPr>
          <p:cNvPr id="27" name="图片 26">
            <a:extLst>
              <a:ext uri="{FF2B5EF4-FFF2-40B4-BE49-F238E27FC236}">
                <a16:creationId xmlns:a16="http://schemas.microsoft.com/office/drawing/2014/main" id="{2751B0D0-A403-9D5A-EF4A-88BC392202B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l="25230" t="38613" r="41879" b="53322"/>
          <a:stretch/>
        </p:blipFill>
        <p:spPr>
          <a:xfrm>
            <a:off x="7332242" y="4613340"/>
            <a:ext cx="1269414" cy="553104"/>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23528" y="975697"/>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395536" y="1700808"/>
            <a:ext cx="43921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dirty="0">
                <a:ea typeface="宋体" panose="02010600030101010101" pitchFamily="2" charset="-122"/>
              </a:rPr>
              <a:t>二端口网络</a:t>
            </a:r>
          </a:p>
          <a:p>
            <a:pPr algn="ctr">
              <a:spcBef>
                <a:spcPct val="0"/>
              </a:spcBef>
            </a:pPr>
            <a:endParaRPr lang="zh-CN" altLang="en-US" dirty="0">
              <a:ea typeface="宋体" panose="02010600030101010101" pitchFamily="2" charset="-122"/>
            </a:endParaRP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2" name="文本框 1">
            <a:extLst>
              <a:ext uri="{FF2B5EF4-FFF2-40B4-BE49-F238E27FC236}">
                <a16:creationId xmlns:a16="http://schemas.microsoft.com/office/drawing/2014/main" id="{5CF538E6-2676-39BC-DCC1-BFD89DED14DE}"/>
              </a:ext>
            </a:extLst>
          </p:cNvPr>
          <p:cNvSpPr txBox="1"/>
          <p:nvPr/>
        </p:nvSpPr>
        <p:spPr>
          <a:xfrm>
            <a:off x="1967632" y="2733695"/>
            <a:ext cx="5484688" cy="461665"/>
          </a:xfrm>
          <a:prstGeom prst="rect">
            <a:avLst/>
          </a:prstGeom>
          <a:noFill/>
        </p:spPr>
        <p:txBody>
          <a:bodyPr wrap="square" rtlCol="0">
            <a:spAutoFit/>
          </a:bodyPr>
          <a:lstStyle/>
          <a:p>
            <a:r>
              <a:rPr lang="zh-CN" altLang="en-US" dirty="0"/>
              <a:t>思考：一端口中存在那些连接方式？</a:t>
            </a:r>
          </a:p>
        </p:txBody>
      </p:sp>
    </p:spTree>
    <p:extLst>
      <p:ext uri="{BB962C8B-B14F-4D97-AF65-F5344CB8AC3E}">
        <p14:creationId xmlns:p14="http://schemas.microsoft.com/office/powerpoint/2010/main" val="27213195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403648" y="620688"/>
            <a:ext cx="6096000" cy="517525"/>
          </a:xfrm>
        </p:spPr>
        <p:txBody>
          <a:bodyPr>
            <a:normAutofit fontScale="90000"/>
          </a:bodyPr>
          <a:lstStyle/>
          <a:p>
            <a:pPr eaLnBrk="1" hangingPunct="1"/>
            <a:r>
              <a:rPr lang="zh-CN" altLang="en-US" sz="4000" dirty="0">
                <a:solidFill>
                  <a:srgbClr val="0066FF"/>
                </a:solidFill>
                <a:ea typeface="宋体" pitchFamily="2" charset="-122"/>
              </a:rPr>
              <a:t>参考面的移动</a:t>
            </a:r>
            <a:endParaRPr lang="en-US" altLang="zh-CN" sz="4000" dirty="0">
              <a:solidFill>
                <a:srgbClr val="0066FF"/>
              </a:solidFill>
              <a:ea typeface="宋体" pitchFamily="2" charset="-122"/>
            </a:endParaRPr>
          </a:p>
        </p:txBody>
      </p:sp>
      <p:sp>
        <p:nvSpPr>
          <p:cNvPr id="43011" name="Rectangle 3"/>
          <p:cNvSpPr>
            <a:spLocks noGrp="1" noChangeArrowheads="1"/>
          </p:cNvSpPr>
          <p:nvPr>
            <p:ph type="body" idx="1"/>
          </p:nvPr>
        </p:nvSpPr>
        <p:spPr>
          <a:xfrm>
            <a:off x="755650" y="1844675"/>
            <a:ext cx="7467600" cy="4267200"/>
          </a:xfrm>
        </p:spPr>
        <p:txBody>
          <a:bodyPr>
            <a:normAutofit/>
          </a:bodyPr>
          <a:lstStyle/>
          <a:p>
            <a:pPr algn="just" eaLnBrk="1" hangingPunct="1"/>
            <a:r>
              <a:rPr lang="zh-CN" altLang="en-US" sz="2400" b="1" dirty="0">
                <a:solidFill>
                  <a:srgbClr val="CC00FF"/>
                </a:solidFill>
                <a:latin typeface="楷体_GB2312" pitchFamily="49" charset="-122"/>
                <a:ea typeface="楷体_GB2312" pitchFamily="49" charset="-122"/>
              </a:rPr>
              <a:t>我们假定原导波结构的参考面定义在</a:t>
            </a:r>
            <a:r>
              <a:rPr lang="en-US" altLang="zh-CN" sz="2400" b="1" dirty="0">
                <a:solidFill>
                  <a:srgbClr val="CC00FF"/>
                </a:solidFill>
                <a:latin typeface="楷体_GB2312" pitchFamily="49" charset="-122"/>
                <a:ea typeface="楷体_GB2312" pitchFamily="49" charset="-122"/>
              </a:rPr>
              <a:t>z=0</a:t>
            </a:r>
            <a:r>
              <a:rPr lang="zh-CN" altLang="en-US" sz="2400" b="1" dirty="0">
                <a:solidFill>
                  <a:srgbClr val="CC00FF"/>
                </a:solidFill>
                <a:latin typeface="楷体_GB2312" pitchFamily="49" charset="-122"/>
                <a:ea typeface="楷体_GB2312" pitchFamily="49" charset="-122"/>
              </a:rPr>
              <a:t>的位置上；</a:t>
            </a:r>
            <a:endParaRPr lang="en-US" altLang="zh-CN" sz="2400" b="1" dirty="0">
              <a:solidFill>
                <a:srgbClr val="CC00FF"/>
              </a:solidFill>
              <a:latin typeface="楷体_GB2312" pitchFamily="49" charset="-122"/>
              <a:ea typeface="楷体_GB2312" pitchFamily="49" charset="-122"/>
            </a:endParaRPr>
          </a:p>
          <a:p>
            <a:pPr algn="just" eaLnBrk="1" hangingPunct="1"/>
            <a:endParaRPr lang="en-US" altLang="zh-CN" sz="2400" b="1" dirty="0">
              <a:solidFill>
                <a:srgbClr val="CC00FF"/>
              </a:solidFill>
              <a:latin typeface="楷体_GB2312" pitchFamily="49" charset="-122"/>
              <a:ea typeface="楷体_GB2312" pitchFamily="49" charset="-122"/>
            </a:endParaRPr>
          </a:p>
          <a:p>
            <a:pPr algn="just" eaLnBrk="1" hangingPunct="1">
              <a:buFontTx/>
              <a:buNone/>
            </a:pPr>
            <a:endParaRPr lang="en-US" altLang="zh-CN" sz="2400" b="1" dirty="0">
              <a:solidFill>
                <a:srgbClr val="CC00FF"/>
              </a:solidFill>
              <a:latin typeface="楷体_GB2312" pitchFamily="49" charset="-122"/>
              <a:ea typeface="楷体_GB2312" pitchFamily="49" charset="-122"/>
            </a:endParaRPr>
          </a:p>
          <a:p>
            <a:pPr algn="just" eaLnBrk="1" hangingPunct="1"/>
            <a:r>
              <a:rPr lang="zh-CN" altLang="en-US" sz="2400" b="1" dirty="0">
                <a:solidFill>
                  <a:srgbClr val="CC00FF"/>
                </a:solidFill>
                <a:latin typeface="Comic Sans MS" pitchFamily="66" charset="0"/>
                <a:ea typeface="楷体_GB2312" pitchFamily="49" charset="-122"/>
              </a:rPr>
              <a:t>如果把参考面位置移开，则对应一个新的散射矩阵</a:t>
            </a:r>
            <a:r>
              <a:rPr lang="zh-CN" altLang="en-US" sz="2400" dirty="0">
                <a:latin typeface="Comic Sans MS" pitchFamily="66" charset="0"/>
                <a:ea typeface="宋体" pitchFamily="2" charset="-122"/>
              </a:rPr>
              <a:t>。</a:t>
            </a:r>
          </a:p>
          <a:p>
            <a:pPr eaLnBrk="1" hangingPunct="1"/>
            <a:endParaRPr lang="en-US" altLang="zh-CN" sz="2400" dirty="0">
              <a:latin typeface="Comic Sans MS" pitchFamily="66" charset="0"/>
              <a:ea typeface="宋体" pitchFamily="2" charset="-122"/>
            </a:endParaRPr>
          </a:p>
        </p:txBody>
      </p:sp>
      <p:sp>
        <p:nvSpPr>
          <p:cNvPr id="43012" name="Rectangle 4"/>
          <p:cNvSpPr>
            <a:spLocks noChangeArrowheads="1"/>
          </p:cNvSpPr>
          <p:nvPr/>
        </p:nvSpPr>
        <p:spPr bwMode="auto">
          <a:xfrm>
            <a:off x="2343150" y="1676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43013"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52C7E1E-816C-4B19-958B-F4E7B6E98474}" type="slidenum">
              <a:rPr lang="zh-CN" altLang="en-US" sz="1400"/>
              <a:pPr eaLnBrk="1" hangingPunct="1"/>
              <a:t>36</a:t>
            </a:fld>
            <a:endParaRPr lang="en-US" altLang="zh-CN" sz="1400"/>
          </a:p>
        </p:txBody>
      </p:sp>
      <p:sp>
        <p:nvSpPr>
          <p:cNvPr id="6" name="Rectangle 2"/>
          <p:cNvSpPr>
            <a:spLocks noChangeArrowheads="1"/>
          </p:cNvSpPr>
          <p:nvPr/>
        </p:nvSpPr>
        <p:spPr bwMode="auto">
          <a:xfrm>
            <a:off x="755576" y="4221088"/>
            <a:ext cx="7848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pPr>
            <a:r>
              <a:rPr lang="zh-CN" altLang="en-US" sz="2400" dirty="0">
                <a:latin typeface="Comic Sans MS" pitchFamily="66" charset="0"/>
                <a:ea typeface="宋体" pitchFamily="2" charset="-122"/>
              </a:rPr>
              <a:t>注意到</a:t>
            </a:r>
            <a:r>
              <a:rPr lang="en-US" altLang="zh-CN" sz="2400" dirty="0">
                <a:latin typeface="Comic Sans MS" pitchFamily="66" charset="0"/>
                <a:ea typeface="宋体" pitchFamily="2" charset="-122"/>
              </a:rPr>
              <a:t>N</a:t>
            </a:r>
            <a:r>
              <a:rPr lang="zh-CN" altLang="en-US" sz="2400" dirty="0">
                <a:latin typeface="Comic Sans MS" pitchFamily="66" charset="0"/>
                <a:ea typeface="宋体" pitchFamily="2" charset="-122"/>
              </a:rPr>
              <a:t>个端口终端的参考面进行了移动，那么靠近</a:t>
            </a:r>
            <a:r>
              <a:rPr lang="en-US" altLang="zh-CN" sz="2400" dirty="0">
                <a:latin typeface="Comic Sans MS" pitchFamily="66" charset="0"/>
                <a:ea typeface="宋体" pitchFamily="2" charset="-122"/>
              </a:rPr>
              <a:t>N</a:t>
            </a:r>
            <a:r>
              <a:rPr lang="zh-CN" altLang="en-US" sz="2400" dirty="0">
                <a:latin typeface="Comic Sans MS" pitchFamily="66" charset="0"/>
                <a:ea typeface="宋体" pitchFamily="2" charset="-122"/>
              </a:rPr>
              <a:t>个端口移动的方向为</a:t>
            </a:r>
            <a:r>
              <a:rPr lang="en-US" altLang="zh-CN" sz="2400" dirty="0">
                <a:latin typeface="Comic Sans MS" pitchFamily="66" charset="0"/>
                <a:ea typeface="宋体" pitchFamily="2" charset="-122"/>
              </a:rPr>
              <a:t>z</a:t>
            </a:r>
            <a:r>
              <a:rPr lang="zh-CN" altLang="en-US" sz="2400" dirty="0">
                <a:latin typeface="Comic Sans MS" pitchFamily="66" charset="0"/>
                <a:ea typeface="宋体" pitchFamily="2" charset="-122"/>
              </a:rPr>
              <a:t>轴的负方向</a:t>
            </a:r>
            <a:r>
              <a:rPr lang="en-US" altLang="zh-CN" sz="2400" dirty="0">
                <a:latin typeface="Comic Sans MS" pitchFamily="66" charset="0"/>
                <a:ea typeface="宋体" pitchFamily="2" charset="-122"/>
              </a:rPr>
              <a:t>. </a:t>
            </a:r>
          </a:p>
          <a:p>
            <a:pPr algn="just" eaLnBrk="1" hangingPunct="1">
              <a:lnSpc>
                <a:spcPct val="90000"/>
              </a:lnSpc>
            </a:pPr>
            <a:endParaRPr lang="en-US" altLang="zh-CN" sz="2400" dirty="0">
              <a:latin typeface="Comic Sans MS" pitchFamily="66" charset="0"/>
              <a:ea typeface="宋体" pitchFamily="2" charset="-122"/>
            </a:endParaRPr>
          </a:p>
          <a:p>
            <a:pPr eaLnBrk="1" hangingPunct="1">
              <a:lnSpc>
                <a:spcPct val="90000"/>
              </a:lnSpc>
            </a:pPr>
            <a:r>
              <a:rPr lang="zh-CN" altLang="en-US" sz="2400" b="1" dirty="0">
                <a:solidFill>
                  <a:srgbClr val="CC00FF"/>
                </a:solidFill>
                <a:latin typeface="Comic Sans MS" pitchFamily="66" charset="0"/>
                <a:ea typeface="宋体" pitchFamily="2" charset="-122"/>
              </a:rPr>
              <a:t>讨论的模型为理想无耗的网络</a:t>
            </a:r>
            <a:r>
              <a:rPr lang="en-US" altLang="zh-CN" sz="2400" dirty="0">
                <a:latin typeface="Comic Sans MS" pitchFamily="66" charset="0"/>
                <a:ea typeface="宋体" pitchFamily="2" charset="-122"/>
              </a:rPr>
              <a:t>.</a:t>
            </a:r>
          </a:p>
        </p:txBody>
      </p:sp>
    </p:spTree>
    <p:extLst>
      <p:ext uri="{BB962C8B-B14F-4D97-AF65-F5344CB8AC3E}">
        <p14:creationId xmlns:p14="http://schemas.microsoft.com/office/powerpoint/2010/main" val="40723431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0" y="955675"/>
            <a:ext cx="6697663"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4BA637F-14DB-403B-BF26-1126CC05A582}" type="slidenum">
              <a:rPr lang="zh-CN" altLang="en-US" sz="1400"/>
              <a:pPr eaLnBrk="1" hangingPunct="1"/>
              <a:t>37</a:t>
            </a:fld>
            <a:endParaRPr lang="en-US" altLang="zh-CN" sz="1400"/>
          </a:p>
        </p:txBody>
      </p:sp>
    </p:spTree>
    <p:extLst>
      <p:ext uri="{BB962C8B-B14F-4D97-AF65-F5344CB8AC3E}">
        <p14:creationId xmlns:p14="http://schemas.microsoft.com/office/powerpoint/2010/main" val="29867494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67544" y="980728"/>
            <a:ext cx="8153400" cy="593725"/>
          </a:xfrm>
        </p:spPr>
        <p:txBody>
          <a:bodyPr>
            <a:normAutofit fontScale="90000"/>
          </a:bodyPr>
          <a:lstStyle/>
          <a:p>
            <a:pPr eaLnBrk="1" hangingPunct="1"/>
            <a:r>
              <a:rPr lang="zh-CN" altLang="en-US" sz="3600" b="1" dirty="0">
                <a:solidFill>
                  <a:srgbClr val="0066FF"/>
                </a:solidFill>
                <a:ea typeface="宋体" pitchFamily="2" charset="-122"/>
              </a:rPr>
              <a:t>任意参考面的</a:t>
            </a:r>
            <a:r>
              <a:rPr lang="en-US" altLang="zh-CN" sz="3600" b="1" dirty="0">
                <a:solidFill>
                  <a:srgbClr val="0066FF"/>
                </a:solidFill>
                <a:ea typeface="宋体" pitchFamily="2" charset="-122"/>
              </a:rPr>
              <a:t>S-</a:t>
            </a:r>
            <a:r>
              <a:rPr lang="zh-CN" altLang="en-US" sz="3600" b="1" dirty="0">
                <a:solidFill>
                  <a:srgbClr val="0066FF"/>
                </a:solidFill>
                <a:ea typeface="宋体" pitchFamily="2" charset="-122"/>
              </a:rPr>
              <a:t>参数</a:t>
            </a:r>
            <a:endParaRPr lang="en-US" altLang="zh-CN" sz="3600" b="1" dirty="0">
              <a:solidFill>
                <a:srgbClr val="0066FF"/>
              </a:solidFill>
              <a:ea typeface="宋体" pitchFamily="2" charset="-122"/>
            </a:endParaRPr>
          </a:p>
        </p:txBody>
      </p:sp>
      <p:sp>
        <p:nvSpPr>
          <p:cNvPr id="46083" name="Rectangle 3"/>
          <p:cNvSpPr>
            <a:spLocks noGrp="1" noChangeArrowheads="1"/>
          </p:cNvSpPr>
          <p:nvPr>
            <p:ph type="body" idx="1"/>
          </p:nvPr>
        </p:nvSpPr>
        <p:spPr>
          <a:xfrm>
            <a:off x="762000" y="2057400"/>
            <a:ext cx="7620000" cy="3276600"/>
          </a:xfrm>
        </p:spPr>
        <p:txBody>
          <a:bodyPr>
            <a:normAutofit/>
          </a:bodyPr>
          <a:lstStyle/>
          <a:p>
            <a:pPr algn="just" eaLnBrk="1" hangingPunct="1">
              <a:lnSpc>
                <a:spcPct val="90000"/>
              </a:lnSpc>
            </a:pPr>
            <a:r>
              <a:rPr lang="zh-CN" altLang="en-US" sz="2400" b="1" dirty="0">
                <a:solidFill>
                  <a:srgbClr val="CC00FF"/>
                </a:solidFill>
                <a:latin typeface="Comic Sans MS" pitchFamily="66" charset="0"/>
                <a:ea typeface="楷体_GB2312" pitchFamily="49" charset="-122"/>
              </a:rPr>
              <a:t>不同参考面所对应的散射矩阵不同，但它们之间有一定联系</a:t>
            </a:r>
            <a:r>
              <a:rPr lang="en-US" altLang="zh-CN" sz="2400" b="1" dirty="0">
                <a:solidFill>
                  <a:srgbClr val="CC00FF"/>
                </a:solidFill>
                <a:latin typeface="Comic Sans MS" pitchFamily="66" charset="0"/>
                <a:ea typeface="楷体_GB2312" pitchFamily="49" charset="-122"/>
              </a:rPr>
              <a:t>;</a:t>
            </a:r>
          </a:p>
          <a:p>
            <a:pPr algn="just" eaLnBrk="1" hangingPunct="1">
              <a:lnSpc>
                <a:spcPct val="90000"/>
              </a:lnSpc>
            </a:pPr>
            <a:endParaRPr lang="en-US" altLang="zh-CN" sz="2400" b="1" dirty="0">
              <a:solidFill>
                <a:srgbClr val="CC00FF"/>
              </a:solidFill>
              <a:latin typeface="Comic Sans MS" pitchFamily="66" charset="0"/>
              <a:ea typeface="楷体_GB2312" pitchFamily="49" charset="-122"/>
            </a:endParaRPr>
          </a:p>
          <a:p>
            <a:pPr algn="just" eaLnBrk="1" hangingPunct="1">
              <a:lnSpc>
                <a:spcPct val="90000"/>
              </a:lnSpc>
            </a:pPr>
            <a:r>
              <a:rPr lang="zh-CN" altLang="en-US" sz="2400" dirty="0">
                <a:latin typeface="Comic Sans MS" pitchFamily="66" charset="0"/>
                <a:ea typeface="宋体" pitchFamily="2" charset="-122"/>
              </a:rPr>
              <a:t>如果我们表示出在移动参考面所有的参量</a:t>
            </a:r>
            <a:r>
              <a:rPr lang="en-US" altLang="zh-CN" sz="2400" dirty="0">
                <a:latin typeface="Comic Sans MS" pitchFamily="66" charset="0"/>
                <a:ea typeface="宋体" pitchFamily="2" charset="-122"/>
              </a:rPr>
              <a:t>, </a:t>
            </a:r>
            <a:r>
              <a:rPr lang="zh-CN" altLang="en-US" sz="2400" dirty="0">
                <a:latin typeface="Comic Sans MS" pitchFamily="66" charset="0"/>
                <a:ea typeface="宋体" pitchFamily="2" charset="-122"/>
              </a:rPr>
              <a:t>可以发现</a:t>
            </a:r>
            <a:endParaRPr lang="en-US" altLang="zh-CN" sz="2400" dirty="0">
              <a:latin typeface="Comic Sans MS" pitchFamily="66" charset="0"/>
              <a:ea typeface="宋体" pitchFamily="2" charset="-122"/>
            </a:endParaRPr>
          </a:p>
          <a:p>
            <a:pPr eaLnBrk="1" hangingPunct="1">
              <a:lnSpc>
                <a:spcPct val="90000"/>
              </a:lnSpc>
            </a:pPr>
            <a:endParaRPr lang="en-US" altLang="zh-CN" sz="2400" dirty="0">
              <a:latin typeface="Comic Sans MS" pitchFamily="66" charset="0"/>
              <a:ea typeface="宋体" pitchFamily="2" charset="-122"/>
            </a:endParaRPr>
          </a:p>
          <a:p>
            <a:pPr eaLnBrk="1" hangingPunct="1">
              <a:lnSpc>
                <a:spcPct val="90000"/>
              </a:lnSpc>
            </a:pPr>
            <a:endParaRPr lang="en-US" altLang="zh-CN" sz="2000" dirty="0">
              <a:latin typeface="TimesNewRoman" charset="0"/>
              <a:ea typeface="宋体" pitchFamily="2" charset="-122"/>
            </a:endParaRPr>
          </a:p>
          <a:p>
            <a:pPr algn="just" eaLnBrk="1" hangingPunct="1">
              <a:lnSpc>
                <a:spcPct val="90000"/>
              </a:lnSpc>
              <a:buFontTx/>
              <a:buNone/>
            </a:pPr>
            <a:r>
              <a:rPr lang="en-US" altLang="zh-CN" sz="2000" dirty="0">
                <a:latin typeface="TimesNewRoman" charset="0"/>
                <a:ea typeface="宋体" pitchFamily="2" charset="-122"/>
              </a:rPr>
              <a:t>     </a:t>
            </a:r>
            <a:endParaRPr lang="en-US" altLang="zh-CN" sz="2400" dirty="0">
              <a:ea typeface="宋体" pitchFamily="2" charset="-122"/>
            </a:endParaRPr>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752" y="3933056"/>
            <a:ext cx="28194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5" name="Rectangle 5"/>
          <p:cNvSpPr>
            <a:spLocks noChangeArrowheads="1"/>
          </p:cNvSpPr>
          <p:nvPr/>
        </p:nvSpPr>
        <p:spPr bwMode="auto">
          <a:xfrm>
            <a:off x="2686050" y="3062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46086"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64B1069-8D75-4487-8D7B-E7EC60C94042}" type="slidenum">
              <a:rPr lang="zh-CN" altLang="en-US" sz="1400"/>
              <a:pPr eaLnBrk="1" hangingPunct="1"/>
              <a:t>38</a:t>
            </a:fld>
            <a:endParaRPr lang="en-US" altLang="zh-CN" sz="1400"/>
          </a:p>
        </p:txBody>
      </p:sp>
    </p:spTree>
    <p:extLst>
      <p:ext uri="{BB962C8B-B14F-4D97-AF65-F5344CB8AC3E}">
        <p14:creationId xmlns:p14="http://schemas.microsoft.com/office/powerpoint/2010/main" val="26856299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755650" y="1556122"/>
            <a:ext cx="7772400" cy="1440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buFontTx/>
              <a:buNone/>
            </a:pPr>
            <a:endParaRPr lang="zh-CN" altLang="en-US" sz="2000" b="1" i="1" dirty="0">
              <a:solidFill>
                <a:srgbClr val="0066FF"/>
              </a:solidFill>
              <a:latin typeface="TimesNewRoman" charset="0"/>
              <a:ea typeface="宋体" pitchFamily="2" charset="-122"/>
            </a:endParaRPr>
          </a:p>
          <a:p>
            <a:pPr algn="just" eaLnBrk="1" hangingPunct="1">
              <a:buFontTx/>
              <a:buNone/>
            </a:pPr>
            <a:r>
              <a:rPr lang="zh-CN" altLang="en-US" sz="2800" dirty="0">
                <a:latin typeface="TimesNewRoman" charset="0"/>
                <a:ea typeface="宋体" pitchFamily="2" charset="-122"/>
              </a:rPr>
              <a:t>    </a:t>
            </a:r>
            <a:r>
              <a:rPr lang="zh-CN" altLang="en-US" sz="2400" dirty="0">
                <a:latin typeface="Comic Sans MS" pitchFamily="66" charset="0"/>
                <a:ea typeface="宋体" pitchFamily="2" charset="-122"/>
              </a:rPr>
              <a:t>因此，</a:t>
            </a:r>
            <a:r>
              <a:rPr lang="zh-CN" altLang="en-US" sz="2400" b="1" dirty="0">
                <a:solidFill>
                  <a:srgbClr val="CC00FF"/>
                </a:solidFill>
                <a:latin typeface="Comic Sans MS" pitchFamily="66" charset="0"/>
                <a:ea typeface="宋体" pitchFamily="2" charset="-122"/>
              </a:rPr>
              <a:t>在原参考面上入射波和反射波的电压系数</a:t>
            </a:r>
            <a:r>
              <a:rPr lang="zh-CN" altLang="en-US" sz="2400" b="1" dirty="0">
                <a:latin typeface="Comic Sans MS" pitchFamily="66" charset="0"/>
                <a:ea typeface="宋体" pitchFamily="2" charset="-122"/>
              </a:rPr>
              <a:t>以及</a:t>
            </a:r>
            <a:r>
              <a:rPr lang="en-US" altLang="zh-CN" sz="2400" b="1" dirty="0">
                <a:solidFill>
                  <a:srgbClr val="CC00FF"/>
                </a:solidFill>
                <a:latin typeface="Comic Sans MS" pitchFamily="66" charset="0"/>
                <a:ea typeface="宋体" pitchFamily="2" charset="-122"/>
              </a:rPr>
              <a:t> </a:t>
            </a:r>
            <a:r>
              <a:rPr lang="zh-CN" altLang="en-US" sz="2400" b="1" dirty="0">
                <a:solidFill>
                  <a:srgbClr val="CC00FF"/>
                </a:solidFill>
                <a:latin typeface="Comic Sans MS" pitchFamily="66" charset="0"/>
                <a:ea typeface="宋体" pitchFamily="2" charset="-122"/>
              </a:rPr>
              <a:t>移动参考面处的电压系数可以表示为：</a:t>
            </a:r>
            <a:endParaRPr lang="en-US" altLang="zh-CN" sz="2400" b="1" dirty="0">
              <a:solidFill>
                <a:srgbClr val="CC00FF"/>
              </a:solidFill>
              <a:latin typeface="Comic Sans MS" pitchFamily="66" charset="0"/>
              <a:ea typeface="宋体" pitchFamily="2" charset="-122"/>
            </a:endParaRPr>
          </a:p>
          <a:p>
            <a:pPr algn="just" eaLnBrk="1" hangingPunct="1">
              <a:buFontTx/>
              <a:buNone/>
            </a:pPr>
            <a:endParaRPr lang="en-US" altLang="zh-CN" sz="2400" b="1" dirty="0">
              <a:solidFill>
                <a:srgbClr val="CC00FF"/>
              </a:solidFill>
              <a:latin typeface="Comic Sans MS" pitchFamily="66" charset="0"/>
              <a:ea typeface="宋体" pitchFamily="2" charset="-122"/>
            </a:endParaRPr>
          </a:p>
          <a:p>
            <a:pPr algn="just" eaLnBrk="1" hangingPunct="1">
              <a:buFontTx/>
              <a:buNone/>
            </a:pPr>
            <a:endParaRPr lang="en-US" altLang="zh-CN" sz="2400" b="1" dirty="0">
              <a:solidFill>
                <a:srgbClr val="CC00FF"/>
              </a:solidFill>
              <a:latin typeface="Comic Sans MS" pitchFamily="66" charset="0"/>
              <a:ea typeface="宋体" pitchFamily="2" charset="-122"/>
            </a:endParaRPr>
          </a:p>
          <a:p>
            <a:pPr algn="just" eaLnBrk="1" hangingPunct="1">
              <a:buFontTx/>
              <a:buNone/>
            </a:pPr>
            <a:endParaRPr lang="en-US" altLang="zh-CN" sz="2400" b="1" dirty="0">
              <a:solidFill>
                <a:srgbClr val="CC00FF"/>
              </a:solidFill>
              <a:latin typeface="Comic Sans MS" pitchFamily="66" charset="0"/>
              <a:ea typeface="宋体" pitchFamily="2" charset="-122"/>
            </a:endParaRPr>
          </a:p>
          <a:p>
            <a:pPr algn="just" eaLnBrk="1" hangingPunct="1">
              <a:buFontTx/>
              <a:buNone/>
            </a:pPr>
            <a:endParaRPr lang="en-US" altLang="zh-CN" sz="2400" b="1" dirty="0">
              <a:solidFill>
                <a:srgbClr val="CC00FF"/>
              </a:solidFill>
              <a:latin typeface="Comic Sans MS" pitchFamily="66" charset="0"/>
              <a:ea typeface="宋体" pitchFamily="2" charset="-122"/>
            </a:endParaRPr>
          </a:p>
          <a:p>
            <a:pPr algn="just" eaLnBrk="1" hangingPunct="1">
              <a:buFontTx/>
              <a:buNone/>
            </a:pPr>
            <a:endParaRPr lang="zh-CN" altLang="en-US" sz="2400" b="1" dirty="0">
              <a:solidFill>
                <a:srgbClr val="CC00FF"/>
              </a:solidFill>
              <a:latin typeface="Comic Sans MS" pitchFamily="66" charset="0"/>
              <a:ea typeface="楷体_GB2312" pitchFamily="49" charset="-122"/>
            </a:endParaRPr>
          </a:p>
          <a:p>
            <a:pPr eaLnBrk="1" hangingPunct="1">
              <a:buFontTx/>
              <a:buNone/>
            </a:pPr>
            <a:endParaRPr lang="en-US" altLang="zh-CN" sz="2400" dirty="0">
              <a:latin typeface="Comic Sans MS" pitchFamily="66" charset="0"/>
              <a:ea typeface="宋体" pitchFamily="2" charset="-122"/>
            </a:endParaRPr>
          </a:p>
          <a:p>
            <a:pPr eaLnBrk="1" hangingPunct="1">
              <a:buFontTx/>
              <a:buNone/>
            </a:pPr>
            <a:endParaRPr lang="en-US" altLang="zh-CN" sz="2000" dirty="0">
              <a:latin typeface="TimesNewRoman" charset="0"/>
              <a:ea typeface="宋体" pitchFamily="2" charset="-122"/>
            </a:endParaRPr>
          </a:p>
          <a:p>
            <a:pPr eaLnBrk="1" hangingPunct="1">
              <a:buFontTx/>
              <a:buChar char="•"/>
            </a:pPr>
            <a:endParaRPr lang="zh-CN" altLang="en-US" sz="2400" dirty="0">
              <a:ea typeface="宋体" pitchFamily="2" charset="-122"/>
            </a:endParaRPr>
          </a:p>
        </p:txBody>
      </p:sp>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356992"/>
            <a:ext cx="70104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B879A10-7F53-407C-B620-C84E6F6549CB}" type="slidenum">
              <a:rPr lang="zh-CN" altLang="en-US" sz="1400"/>
              <a:pPr eaLnBrk="1" hangingPunct="1"/>
              <a:t>39</a:t>
            </a:fld>
            <a:endParaRPr lang="en-US" altLang="zh-CN" sz="1400"/>
          </a:p>
        </p:txBody>
      </p:sp>
    </p:spTree>
    <p:extLst>
      <p:ext uri="{BB962C8B-B14F-4D97-AF65-F5344CB8AC3E}">
        <p14:creationId xmlns:p14="http://schemas.microsoft.com/office/powerpoint/2010/main" val="37295583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23528" y="975697"/>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395536" y="1700808"/>
            <a:ext cx="43921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dirty="0">
                <a:ea typeface="宋体" panose="02010600030101010101" pitchFamily="2" charset="-122"/>
              </a:rPr>
              <a:t>二端口网络</a:t>
            </a: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pic>
        <p:nvPicPr>
          <p:cNvPr id="3" name="图片 2" descr="图示, 示意图&#10;&#10;描述已自动生成">
            <a:extLst>
              <a:ext uri="{FF2B5EF4-FFF2-40B4-BE49-F238E27FC236}">
                <a16:creationId xmlns:a16="http://schemas.microsoft.com/office/drawing/2014/main" id="{F74F9BD6-A298-3FC3-82C5-69F521C5034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8133" t="9051" r="34575" b="6951"/>
          <a:stretch/>
        </p:blipFill>
        <p:spPr>
          <a:xfrm rot="16260000">
            <a:off x="1487869" y="842033"/>
            <a:ext cx="1603215" cy="4178832"/>
          </a:xfrm>
          <a:prstGeom prst="rect">
            <a:avLst/>
          </a:prstGeom>
        </p:spPr>
      </p:pic>
      <p:pic>
        <p:nvPicPr>
          <p:cNvPr id="9" name="图片 8">
            <a:extLst>
              <a:ext uri="{FF2B5EF4-FFF2-40B4-BE49-F238E27FC236}">
                <a16:creationId xmlns:a16="http://schemas.microsoft.com/office/drawing/2014/main" id="{8B32B0A6-448E-D833-CCBA-16AAC066625D}"/>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6895" t="14227" b="16401"/>
          <a:stretch/>
        </p:blipFill>
        <p:spPr>
          <a:xfrm rot="-60000">
            <a:off x="4610193" y="1733562"/>
            <a:ext cx="3796798" cy="4955130"/>
          </a:xfrm>
          <a:prstGeom prst="rect">
            <a:avLst/>
          </a:prstGeom>
        </p:spPr>
      </p:pic>
    </p:spTree>
    <p:extLst>
      <p:ext uri="{BB962C8B-B14F-4D97-AF65-F5344CB8AC3E}">
        <p14:creationId xmlns:p14="http://schemas.microsoft.com/office/powerpoint/2010/main" val="16447787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xfrm>
            <a:off x="685800" y="1281113"/>
            <a:ext cx="7772400" cy="4357687"/>
          </a:xfrm>
        </p:spPr>
        <p:txBody>
          <a:bodyPr/>
          <a:lstStyle/>
          <a:p>
            <a:pPr algn="just" eaLnBrk="1" hangingPunct="1"/>
            <a:r>
              <a:rPr lang="zh-CN" altLang="en-US" sz="2400" dirty="0">
                <a:latin typeface="Comic Sans MS" pitchFamily="66" charset="0"/>
                <a:ea typeface="宋体" pitchFamily="2" charset="-122"/>
              </a:rPr>
              <a:t>通过矩阵转换</a:t>
            </a:r>
            <a:r>
              <a:rPr lang="en-US" altLang="zh-CN" sz="2400" dirty="0">
                <a:latin typeface="Comic Sans MS" pitchFamily="66" charset="0"/>
                <a:ea typeface="宋体" pitchFamily="2" charset="-122"/>
              </a:rPr>
              <a:t>, </a:t>
            </a:r>
            <a:r>
              <a:rPr lang="zh-CN" altLang="en-US" sz="2400" dirty="0">
                <a:latin typeface="Comic Sans MS" pitchFamily="66" charset="0"/>
                <a:ea typeface="宋体" pitchFamily="2" charset="-122"/>
              </a:rPr>
              <a:t>入射波和反射波电压的反射系数的关系展开为</a:t>
            </a:r>
            <a:endParaRPr lang="en-US" altLang="zh-CN" sz="2400" dirty="0">
              <a:latin typeface="Comic Sans MS" pitchFamily="66" charset="0"/>
              <a:ea typeface="宋体" pitchFamily="2" charset="-122"/>
            </a:endParaRPr>
          </a:p>
          <a:p>
            <a:pPr eaLnBrk="1" hangingPunct="1"/>
            <a:endParaRPr lang="zh-CN" altLang="en-US" sz="2400" dirty="0">
              <a:latin typeface="Times New Roman" pitchFamily="18" charset="0"/>
              <a:ea typeface="宋体" pitchFamily="2" charset="-122"/>
            </a:endParaRPr>
          </a:p>
        </p:txBody>
      </p:sp>
      <p:sp>
        <p:nvSpPr>
          <p:cNvPr id="48131" name="Rectangle 3"/>
          <p:cNvSpPr>
            <a:spLocks noChangeArrowheads="1"/>
          </p:cNvSpPr>
          <p:nvPr/>
        </p:nvSpPr>
        <p:spPr bwMode="auto">
          <a:xfrm>
            <a:off x="0" y="295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48132" name="Object 4"/>
          <p:cNvGraphicFramePr>
            <a:graphicFrameLocks noChangeAspect="1"/>
          </p:cNvGraphicFramePr>
          <p:nvPr>
            <p:extLst/>
          </p:nvPr>
        </p:nvGraphicFramePr>
        <p:xfrm>
          <a:off x="1061864" y="2492896"/>
          <a:ext cx="6966520" cy="2293098"/>
        </p:xfrm>
        <a:graphic>
          <a:graphicData uri="http://schemas.openxmlformats.org/presentationml/2006/ole">
            <mc:AlternateContent xmlns:mc="http://schemas.openxmlformats.org/markup-compatibility/2006">
              <mc:Choice xmlns:v="urn:schemas-microsoft-com:vml" Requires="v">
                <p:oleObj spid="_x0000_s34825" name="Equation" r:id="rId3" imgW="3975100" imgH="939800" progId="Equation.DSMT4">
                  <p:embed/>
                </p:oleObj>
              </mc:Choice>
              <mc:Fallback>
                <p:oleObj name="Equation" r:id="rId3" imgW="3975100" imgH="939800" progId="Equation.DSMT4">
                  <p:embed/>
                  <p:pic>
                    <p:nvPicPr>
                      <p:cNvPr id="481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864" y="2492896"/>
                        <a:ext cx="6966520" cy="2293098"/>
                      </a:xfrm>
                      <a:prstGeom prst="rect">
                        <a:avLst/>
                      </a:prstGeom>
                      <a:noFill/>
                      <a:ln>
                        <a:noFill/>
                      </a:ln>
                      <a:extLst/>
                    </p:spPr>
                  </p:pic>
                </p:oleObj>
              </mc:Fallback>
            </mc:AlternateContent>
          </a:graphicData>
        </a:graphic>
      </p:graphicFrame>
      <p:sp>
        <p:nvSpPr>
          <p:cNvPr id="48133"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82DF077-5632-45C7-B0F7-CBDE7113F56B}" type="slidenum">
              <a:rPr lang="zh-CN" altLang="en-US" sz="1400"/>
              <a:pPr eaLnBrk="1" hangingPunct="1"/>
              <a:t>40</a:t>
            </a:fld>
            <a:endParaRPr lang="en-US" altLang="zh-CN" sz="1400"/>
          </a:p>
        </p:txBody>
      </p:sp>
    </p:spTree>
    <p:extLst>
      <p:ext uri="{BB962C8B-B14F-4D97-AF65-F5344CB8AC3E}">
        <p14:creationId xmlns:p14="http://schemas.microsoft.com/office/powerpoint/2010/main" val="17993614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0" y="295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49155" name="Object 3"/>
          <p:cNvGraphicFramePr>
            <a:graphicFrameLocks noChangeAspect="1"/>
          </p:cNvGraphicFramePr>
          <p:nvPr/>
        </p:nvGraphicFramePr>
        <p:xfrm>
          <a:off x="179388" y="1700213"/>
          <a:ext cx="8675687" cy="1974850"/>
        </p:xfrm>
        <a:graphic>
          <a:graphicData uri="http://schemas.openxmlformats.org/presentationml/2006/ole">
            <mc:AlternateContent xmlns:mc="http://schemas.openxmlformats.org/markup-compatibility/2006">
              <mc:Choice xmlns:v="urn:schemas-microsoft-com:vml" Requires="v">
                <p:oleObj spid="_x0000_s35849" name="Equation" r:id="rId3" imgW="4140200" imgH="939800" progId="Equation.DSMT4">
                  <p:embed/>
                </p:oleObj>
              </mc:Choice>
              <mc:Fallback>
                <p:oleObj name="Equation" r:id="rId3" imgW="4140200" imgH="939800" progId="Equation.DSMT4">
                  <p:embed/>
                  <p:pic>
                    <p:nvPicPr>
                      <p:cNvPr id="491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700213"/>
                        <a:ext cx="8675687"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6"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B4131AB-CF11-47C2-B68C-2AE67828D773}" type="slidenum">
              <a:rPr lang="zh-CN" altLang="en-US" sz="1400"/>
              <a:pPr eaLnBrk="1" hangingPunct="1"/>
              <a:t>41</a:t>
            </a:fld>
            <a:endParaRPr lang="en-US" altLang="zh-CN" sz="1400"/>
          </a:p>
        </p:txBody>
      </p:sp>
    </p:spTree>
    <p:extLst>
      <p:ext uri="{BB962C8B-B14F-4D97-AF65-F5344CB8AC3E}">
        <p14:creationId xmlns:p14="http://schemas.microsoft.com/office/powerpoint/2010/main" val="7802565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body" idx="1"/>
          </p:nvPr>
        </p:nvSpPr>
        <p:spPr>
          <a:xfrm>
            <a:off x="685800" y="990600"/>
            <a:ext cx="7772400" cy="5272088"/>
          </a:xfrm>
        </p:spPr>
        <p:txBody>
          <a:bodyPr>
            <a:normAutofit/>
          </a:bodyPr>
          <a:lstStyle/>
          <a:p>
            <a:pPr algn="just" eaLnBrk="1" hangingPunct="1"/>
            <a:r>
              <a:rPr lang="zh-CN" altLang="en-US" sz="2400" dirty="0">
                <a:latin typeface="Comic Sans MS" pitchFamily="66" charset="0"/>
                <a:ea typeface="宋体" pitchFamily="2" charset="-122"/>
              </a:rPr>
              <a:t>新的参考面的</a:t>
            </a:r>
            <a:r>
              <a:rPr lang="en-US" altLang="zh-CN" sz="2400" dirty="0">
                <a:latin typeface="Comic Sans MS" pitchFamily="66" charset="0"/>
                <a:ea typeface="宋体" pitchFamily="2" charset="-122"/>
              </a:rPr>
              <a:t>S</a:t>
            </a:r>
            <a:r>
              <a:rPr lang="zh-CN" altLang="en-US" sz="2400" dirty="0">
                <a:latin typeface="Comic Sans MS" pitchFamily="66" charset="0"/>
                <a:ea typeface="宋体" pitchFamily="2" charset="-122"/>
              </a:rPr>
              <a:t>参数与原始参考面</a:t>
            </a:r>
            <a:r>
              <a:rPr lang="en-US" altLang="zh-CN" sz="2400" dirty="0">
                <a:latin typeface="Comic Sans MS" pitchFamily="66" charset="0"/>
                <a:ea typeface="宋体" pitchFamily="2" charset="-122"/>
              </a:rPr>
              <a:t>S</a:t>
            </a:r>
            <a:r>
              <a:rPr lang="zh-CN" altLang="en-US" sz="2400" dirty="0">
                <a:latin typeface="Comic Sans MS" pitchFamily="66" charset="0"/>
                <a:ea typeface="宋体" pitchFamily="2" charset="-122"/>
              </a:rPr>
              <a:t>参数的关系式可以表示为：</a:t>
            </a:r>
            <a:endParaRPr lang="en-US" altLang="zh-CN" sz="2400" dirty="0">
              <a:latin typeface="Comic Sans MS" pitchFamily="66" charset="0"/>
              <a:ea typeface="宋体" pitchFamily="2" charset="-122"/>
            </a:endParaRPr>
          </a:p>
          <a:p>
            <a:pPr algn="just" eaLnBrk="1" hangingPunct="1"/>
            <a:endParaRPr lang="en-US" altLang="zh-CN" sz="2400" dirty="0">
              <a:latin typeface="Comic Sans MS" pitchFamily="66" charset="0"/>
              <a:ea typeface="宋体" pitchFamily="2" charset="-122"/>
            </a:endParaRPr>
          </a:p>
          <a:p>
            <a:pPr algn="just" eaLnBrk="1" hangingPunct="1"/>
            <a:endParaRPr lang="en-US" altLang="zh-CN" sz="2000" dirty="0">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algn="just" eaLnBrk="1" hangingPunct="1"/>
            <a:endParaRPr lang="en-US" altLang="zh-CN" sz="2000" dirty="0">
              <a:latin typeface="TimesNewRoman" charset="0"/>
              <a:ea typeface="宋体" pitchFamily="2" charset="-122"/>
            </a:endParaRPr>
          </a:p>
          <a:p>
            <a:pPr algn="just" eaLnBrk="1" hangingPunct="1">
              <a:buFontTx/>
              <a:buNone/>
            </a:pPr>
            <a:endParaRPr lang="en-US" altLang="zh-CN" sz="2000" dirty="0">
              <a:latin typeface="TimesNewRoman" charset="0"/>
              <a:ea typeface="宋体" pitchFamily="2" charset="-122"/>
            </a:endParaRPr>
          </a:p>
          <a:p>
            <a:pPr algn="just" eaLnBrk="1" hangingPunct="1">
              <a:buFontTx/>
              <a:buNone/>
            </a:pPr>
            <a:r>
              <a:rPr lang="en-US" altLang="zh-CN" sz="2000" dirty="0">
                <a:latin typeface="TimesNewRoman" charset="0"/>
                <a:ea typeface="宋体" pitchFamily="2" charset="-122"/>
              </a:rPr>
              <a:t>    </a:t>
            </a:r>
          </a:p>
          <a:p>
            <a:pPr algn="just" eaLnBrk="1" hangingPunct="1">
              <a:buFontTx/>
              <a:buNone/>
            </a:pPr>
            <a:r>
              <a:rPr lang="en-US" altLang="zh-CN" sz="2000" dirty="0">
                <a:latin typeface="TimesNewRoman" charset="0"/>
                <a:ea typeface="宋体" pitchFamily="2" charset="-122"/>
              </a:rPr>
              <a:t>     </a:t>
            </a:r>
          </a:p>
          <a:p>
            <a:pPr eaLnBrk="1" hangingPunct="1"/>
            <a:endParaRPr lang="zh-CN" altLang="en-US" sz="1800" dirty="0">
              <a:latin typeface="Times New Roman" pitchFamily="18" charset="0"/>
              <a:ea typeface="宋体" pitchFamily="2" charset="-122"/>
            </a:endParaRPr>
          </a:p>
        </p:txBody>
      </p:sp>
      <p:sp>
        <p:nvSpPr>
          <p:cNvPr id="50179" name="Rectangle 3"/>
          <p:cNvSpPr>
            <a:spLocks noChangeArrowheads="1"/>
          </p:cNvSpPr>
          <p:nvPr/>
        </p:nvSpPr>
        <p:spPr bwMode="auto">
          <a:xfrm>
            <a:off x="0" y="295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aphicFrame>
        <p:nvGraphicFramePr>
          <p:cNvPr id="50180" name="Object 4"/>
          <p:cNvGraphicFramePr>
            <a:graphicFrameLocks noChangeAspect="1"/>
          </p:cNvGraphicFramePr>
          <p:nvPr>
            <p:extLst/>
          </p:nvPr>
        </p:nvGraphicFramePr>
        <p:xfrm>
          <a:off x="611188" y="2060848"/>
          <a:ext cx="7704137" cy="1946275"/>
        </p:xfrm>
        <a:graphic>
          <a:graphicData uri="http://schemas.openxmlformats.org/presentationml/2006/ole">
            <mc:AlternateContent xmlns:mc="http://schemas.openxmlformats.org/markup-compatibility/2006">
              <mc:Choice xmlns:v="urn:schemas-microsoft-com:vml" Requires="v">
                <p:oleObj spid="_x0000_s36887" name="Equation" r:id="rId3" imgW="3733800" imgH="939800" progId="Equation.DSMT4">
                  <p:embed/>
                </p:oleObj>
              </mc:Choice>
              <mc:Fallback>
                <p:oleObj name="Equation" r:id="rId3" imgW="3733800" imgH="939800" progId="Equation.DSMT4">
                  <p:embed/>
                  <p:pic>
                    <p:nvPicPr>
                      <p:cNvPr id="501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060848"/>
                        <a:ext cx="7704137"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1" name="Object 5"/>
          <p:cNvGraphicFramePr>
            <a:graphicFrameLocks noChangeAspect="1"/>
          </p:cNvGraphicFramePr>
          <p:nvPr>
            <p:extLst/>
          </p:nvPr>
        </p:nvGraphicFramePr>
        <p:xfrm>
          <a:off x="3059113" y="5157192"/>
          <a:ext cx="2305050" cy="635000"/>
        </p:xfrm>
        <a:graphic>
          <a:graphicData uri="http://schemas.openxmlformats.org/presentationml/2006/ole">
            <mc:AlternateContent xmlns:mc="http://schemas.openxmlformats.org/markup-compatibility/2006">
              <mc:Choice xmlns:v="urn:schemas-microsoft-com:vml" Requires="v">
                <p:oleObj spid="_x0000_s36888" name="Equation" r:id="rId5" imgW="876300" imgH="241300" progId="Equation.DSMT4">
                  <p:embed/>
                </p:oleObj>
              </mc:Choice>
              <mc:Fallback>
                <p:oleObj name="Equation" r:id="rId5" imgW="876300" imgH="241300" progId="Equation.DSMT4">
                  <p:embed/>
                  <p:pic>
                    <p:nvPicPr>
                      <p:cNvPr id="5018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5157192"/>
                        <a:ext cx="23050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2" name="Rectangle 6"/>
          <p:cNvSpPr>
            <a:spLocks noChangeArrowheads="1"/>
          </p:cNvSpPr>
          <p:nvPr/>
        </p:nvSpPr>
        <p:spPr bwMode="auto">
          <a:xfrm>
            <a:off x="611188" y="4509120"/>
            <a:ext cx="7772400"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7"/>
              </a:buBlip>
              <a:defRPr sz="3200">
                <a:solidFill>
                  <a:schemeClr val="tx1"/>
                </a:solidFill>
                <a:latin typeface="Tahoma" pitchFamily="34" charset="0"/>
              </a:defRPr>
            </a:lvl1pPr>
            <a:lvl2pPr marL="742950" indent="-285750" eaLnBrk="0" hangingPunct="0">
              <a:spcBef>
                <a:spcPct val="20000"/>
              </a:spcBef>
              <a:buSzPct val="75000"/>
              <a:buBlip>
                <a:blip r:embed="rId8"/>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r>
              <a:rPr lang="zh-CN" altLang="en-US" sz="2000" dirty="0">
                <a:latin typeface="TimesNewRoman" charset="0"/>
                <a:ea typeface="宋体" pitchFamily="2" charset="-122"/>
              </a:rPr>
              <a:t>      </a:t>
            </a:r>
            <a:r>
              <a:rPr lang="zh-CN" altLang="en-US" sz="2400" b="1" dirty="0">
                <a:solidFill>
                  <a:srgbClr val="CC00FF"/>
                </a:solidFill>
                <a:latin typeface="TimesNewRoman" charset="0"/>
                <a:ea typeface="宋体" pitchFamily="2" charset="-122"/>
              </a:rPr>
              <a:t>的相移是端平面</a:t>
            </a:r>
            <a:r>
              <a:rPr lang="en-US" altLang="zh-CN" sz="2400" b="1" dirty="0">
                <a:solidFill>
                  <a:srgbClr val="CC00FF"/>
                </a:solidFill>
                <a:latin typeface="TimesNewRoman" charset="0"/>
                <a:ea typeface="宋体" pitchFamily="2" charset="-122"/>
              </a:rPr>
              <a:t>n</a:t>
            </a:r>
            <a:r>
              <a:rPr lang="zh-CN" altLang="en-US" sz="2400" b="1" dirty="0">
                <a:solidFill>
                  <a:srgbClr val="CC00FF"/>
                </a:solidFill>
                <a:latin typeface="TimesNewRoman" charset="0"/>
                <a:ea typeface="宋体" pitchFamily="2" charset="-122"/>
              </a:rPr>
              <a:t>移动的电长度的两倍：</a:t>
            </a:r>
          </a:p>
          <a:p>
            <a:pPr eaLnBrk="1" hangingPunct="1"/>
            <a:endParaRPr lang="zh-CN" altLang="en-US" sz="2400" b="1" dirty="0">
              <a:solidFill>
                <a:srgbClr val="CC00FF"/>
              </a:solidFill>
              <a:latin typeface="Times New Roman" pitchFamily="18" charset="0"/>
              <a:ea typeface="宋体" pitchFamily="2" charset="-122"/>
            </a:endParaRPr>
          </a:p>
        </p:txBody>
      </p:sp>
      <p:graphicFrame>
        <p:nvGraphicFramePr>
          <p:cNvPr id="50183" name="Object 7"/>
          <p:cNvGraphicFramePr>
            <a:graphicFrameLocks noChangeAspect="1"/>
          </p:cNvGraphicFramePr>
          <p:nvPr>
            <p:extLst/>
          </p:nvPr>
        </p:nvGraphicFramePr>
        <p:xfrm>
          <a:off x="971550" y="4509120"/>
          <a:ext cx="482600" cy="503237"/>
        </p:xfrm>
        <a:graphic>
          <a:graphicData uri="http://schemas.openxmlformats.org/presentationml/2006/ole">
            <mc:AlternateContent xmlns:mc="http://schemas.openxmlformats.org/markup-compatibility/2006">
              <mc:Choice xmlns:v="urn:schemas-microsoft-com:vml" Requires="v">
                <p:oleObj spid="_x0000_s36889" name="Equation" r:id="rId9" imgW="228600" imgH="241300" progId="Equation.DSMT4">
                  <p:embed/>
                </p:oleObj>
              </mc:Choice>
              <mc:Fallback>
                <p:oleObj name="Equation" r:id="rId9" imgW="228600" imgH="241300" progId="Equation.DSMT4">
                  <p:embed/>
                  <p:pic>
                    <p:nvPicPr>
                      <p:cNvPr id="5018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4509120"/>
                        <a:ext cx="4826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4"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8884DAE-08CC-4DB7-AB21-CA62600413A2}" type="slidenum">
              <a:rPr lang="zh-CN" altLang="en-US" sz="1400"/>
              <a:pPr eaLnBrk="1" hangingPunct="1"/>
              <a:t>42</a:t>
            </a:fld>
            <a:endParaRPr lang="en-US" altLang="zh-CN" sz="1400"/>
          </a:p>
        </p:txBody>
      </p:sp>
    </p:spTree>
    <p:extLst>
      <p:ext uri="{BB962C8B-B14F-4D97-AF65-F5344CB8AC3E}">
        <p14:creationId xmlns:p14="http://schemas.microsoft.com/office/powerpoint/2010/main" val="27015388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57200" y="914400"/>
            <a:ext cx="8001000" cy="496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buFontTx/>
              <a:buNone/>
            </a:pPr>
            <a:r>
              <a:rPr lang="zh-CN" altLang="en-US" sz="2000" dirty="0">
                <a:latin typeface="TimesNewRoman" charset="0"/>
                <a:ea typeface="宋体" pitchFamily="2" charset="-122"/>
              </a:rPr>
              <a:t>   </a:t>
            </a:r>
          </a:p>
          <a:p>
            <a:pPr algn="just" eaLnBrk="1" hangingPunct="1">
              <a:lnSpc>
                <a:spcPct val="90000"/>
              </a:lnSpc>
              <a:buFontTx/>
              <a:buNone/>
            </a:pPr>
            <a:r>
              <a:rPr lang="zh-CN" altLang="en-US" sz="2400" dirty="0">
                <a:latin typeface="Comic Sans MS" pitchFamily="66" charset="0"/>
                <a:ea typeface="宋体" pitchFamily="2" charset="-122"/>
              </a:rPr>
              <a:t>    </a:t>
            </a:r>
            <a:r>
              <a:rPr lang="zh-CN" altLang="en-US" sz="2400" b="1" dirty="0">
                <a:solidFill>
                  <a:srgbClr val="CC00FF"/>
                </a:solidFill>
                <a:latin typeface="Comic Sans MS" pitchFamily="66" charset="0"/>
                <a:ea typeface="楷体_GB2312" pitchFamily="49" charset="-122"/>
              </a:rPr>
              <a:t>入射波和反射波分别有一个特性相移 </a:t>
            </a:r>
            <a:r>
              <a:rPr lang="en-US" altLang="zh-CN" sz="2400" b="1" dirty="0">
                <a:solidFill>
                  <a:srgbClr val="D60093"/>
                </a:solidFill>
                <a:latin typeface="Comic Sans MS" pitchFamily="66" charset="0"/>
                <a:ea typeface="WPGreekCentury" charset="-122"/>
                <a:sym typeface="Symbol" pitchFamily="18" charset="2"/>
              </a:rPr>
              <a:t></a:t>
            </a:r>
            <a:r>
              <a:rPr lang="en-US" altLang="zh-CN" sz="2400" b="1" i="1" baseline="-25000" dirty="0">
                <a:solidFill>
                  <a:srgbClr val="D60093"/>
                </a:solidFill>
                <a:latin typeface="Comic Sans MS" pitchFamily="66" charset="0"/>
                <a:ea typeface="宋体" pitchFamily="2" charset="-122"/>
              </a:rPr>
              <a:t>n</a:t>
            </a:r>
            <a:r>
              <a:rPr lang="en-US" altLang="zh-CN" sz="2400" b="1" i="1" dirty="0">
                <a:solidFill>
                  <a:srgbClr val="D60093"/>
                </a:solidFill>
                <a:latin typeface="Comic Sans MS" pitchFamily="66" charset="0"/>
                <a:ea typeface="宋体" pitchFamily="2" charset="-122"/>
              </a:rPr>
              <a:t> </a:t>
            </a:r>
            <a:r>
              <a:rPr lang="en-US" altLang="zh-CN" sz="2400" b="1" dirty="0">
                <a:solidFill>
                  <a:srgbClr val="D60093"/>
                </a:solidFill>
                <a:latin typeface="Comic Sans MS" pitchFamily="66" charset="0"/>
                <a:ea typeface="宋体" pitchFamily="2" charset="-122"/>
              </a:rPr>
              <a:t>= </a:t>
            </a:r>
            <a:r>
              <a:rPr lang="en-US" altLang="zh-CN" sz="2400" b="1" dirty="0">
                <a:solidFill>
                  <a:srgbClr val="D60093"/>
                </a:solidFill>
                <a:latin typeface="Comic Sans MS" pitchFamily="66" charset="0"/>
                <a:ea typeface="WPGreekCentury" charset="-122"/>
                <a:sym typeface="Symbol" pitchFamily="18" charset="2"/>
              </a:rPr>
              <a:t></a:t>
            </a:r>
            <a:r>
              <a:rPr lang="en-US" altLang="zh-CN" sz="2400" b="1" i="1" baseline="-25000" dirty="0" err="1">
                <a:solidFill>
                  <a:srgbClr val="D60093"/>
                </a:solidFill>
                <a:latin typeface="Comic Sans MS" pitchFamily="66" charset="0"/>
                <a:ea typeface="宋体" pitchFamily="2" charset="-122"/>
              </a:rPr>
              <a:t>n</a:t>
            </a:r>
            <a:r>
              <a:rPr lang="en-US" altLang="zh-CN" sz="2400" b="1" i="1" dirty="0" err="1">
                <a:solidFill>
                  <a:srgbClr val="D60093"/>
                </a:solidFill>
                <a:latin typeface="Comic Sans MS" pitchFamily="66" charset="0"/>
                <a:ea typeface="宋体" pitchFamily="2" charset="-122"/>
              </a:rPr>
              <a:t>l</a:t>
            </a:r>
            <a:r>
              <a:rPr lang="en-US" altLang="zh-CN" sz="2400" b="1" i="1" baseline="-25000" dirty="0" err="1">
                <a:solidFill>
                  <a:srgbClr val="D60093"/>
                </a:solidFill>
                <a:latin typeface="Comic Sans MS" pitchFamily="66" charset="0"/>
                <a:ea typeface="宋体" pitchFamily="2" charset="-122"/>
              </a:rPr>
              <a:t>n</a:t>
            </a:r>
            <a:r>
              <a:rPr lang="zh-CN" altLang="en-US" sz="2400" dirty="0">
                <a:latin typeface="Comic Sans MS" pitchFamily="66" charset="0"/>
                <a:ea typeface="宋体" pitchFamily="2" charset="-122"/>
              </a:rPr>
              <a:t> 。</a:t>
            </a:r>
          </a:p>
          <a:p>
            <a:pPr algn="just" eaLnBrk="1" hangingPunct="1">
              <a:lnSpc>
                <a:spcPct val="90000"/>
              </a:lnSpc>
              <a:buFontTx/>
              <a:buNone/>
            </a:pPr>
            <a:endParaRPr lang="en-US" altLang="zh-CN" sz="2400" dirty="0">
              <a:latin typeface="Comic Sans MS" pitchFamily="66" charset="0"/>
              <a:ea typeface="宋体" pitchFamily="2" charset="-122"/>
            </a:endParaRPr>
          </a:p>
          <a:p>
            <a:pPr algn="just" eaLnBrk="1" hangingPunct="1">
              <a:lnSpc>
                <a:spcPct val="90000"/>
              </a:lnSpc>
              <a:buFontTx/>
              <a:buNone/>
            </a:pPr>
            <a:endParaRPr lang="en-US" altLang="zh-CN" sz="2400" b="1" dirty="0">
              <a:solidFill>
                <a:srgbClr val="CC00FF"/>
              </a:solidFill>
              <a:latin typeface="楷体_GB2312" pitchFamily="49" charset="-122"/>
              <a:ea typeface="楷体_GB2312" pitchFamily="49" charset="-122"/>
            </a:endParaRPr>
          </a:p>
          <a:p>
            <a:pPr algn="just" eaLnBrk="1" hangingPunct="1">
              <a:lnSpc>
                <a:spcPct val="90000"/>
              </a:lnSpc>
              <a:buFontTx/>
              <a:buNone/>
            </a:pPr>
            <a:endParaRPr lang="en-US" altLang="zh-CN" sz="2400" b="1" dirty="0">
              <a:solidFill>
                <a:srgbClr val="CC00FF"/>
              </a:solidFill>
              <a:latin typeface="楷体_GB2312" pitchFamily="49" charset="-122"/>
              <a:ea typeface="楷体_GB2312" pitchFamily="49" charset="-122"/>
            </a:endParaRPr>
          </a:p>
          <a:p>
            <a:pPr algn="just" eaLnBrk="1" hangingPunct="1">
              <a:lnSpc>
                <a:spcPct val="90000"/>
              </a:lnSpc>
              <a:buFontTx/>
              <a:buNone/>
            </a:pPr>
            <a:endParaRPr lang="en-US" altLang="zh-CN" sz="2400" b="1" dirty="0">
              <a:solidFill>
                <a:srgbClr val="CC00FF"/>
              </a:solidFill>
              <a:latin typeface="楷体_GB2312" pitchFamily="49" charset="-122"/>
              <a:ea typeface="楷体_GB2312" pitchFamily="49" charset="-122"/>
            </a:endParaRPr>
          </a:p>
          <a:p>
            <a:pPr algn="just" eaLnBrk="1" hangingPunct="1">
              <a:lnSpc>
                <a:spcPct val="90000"/>
              </a:lnSpc>
              <a:buFontTx/>
              <a:buNone/>
            </a:pPr>
            <a:r>
              <a:rPr lang="zh-CN" altLang="en-US" sz="2400" b="1" dirty="0">
                <a:solidFill>
                  <a:srgbClr val="CC00FF"/>
                </a:solidFill>
                <a:latin typeface="楷体_GB2312" pitchFamily="49" charset="-122"/>
                <a:ea typeface="楷体_GB2312" pitchFamily="49" charset="-122"/>
              </a:rPr>
              <a:t>入射波先到达新的参考面，后到达原来的参考面。而反射波正好相反，先到达原来的参考面，再到达新的参考面。</a:t>
            </a:r>
            <a:endParaRPr lang="en-US" altLang="zh-CN" sz="2400" b="1" dirty="0">
              <a:solidFill>
                <a:srgbClr val="CC00FF"/>
              </a:solidFill>
              <a:latin typeface="楷体_GB2312" pitchFamily="49" charset="-122"/>
              <a:ea typeface="楷体_GB2312" pitchFamily="49" charset="-122"/>
            </a:endParaRPr>
          </a:p>
          <a:p>
            <a:pPr eaLnBrk="1" hangingPunct="1">
              <a:lnSpc>
                <a:spcPct val="90000"/>
              </a:lnSpc>
              <a:buFontTx/>
              <a:buNone/>
            </a:pPr>
            <a:endParaRPr lang="en-US" altLang="zh-CN" sz="2800" b="1" dirty="0">
              <a:solidFill>
                <a:srgbClr val="CC00FF"/>
              </a:solidFill>
              <a:latin typeface="楷体_GB2312" pitchFamily="49" charset="-122"/>
              <a:ea typeface="楷体_GB2312" pitchFamily="49" charset="-122"/>
            </a:endParaRPr>
          </a:p>
          <a:p>
            <a:pPr eaLnBrk="1" hangingPunct="1">
              <a:lnSpc>
                <a:spcPct val="90000"/>
              </a:lnSpc>
              <a:buFontTx/>
              <a:buChar char="•"/>
            </a:pPr>
            <a:endParaRPr lang="zh-CN" altLang="en-US" sz="1800" dirty="0">
              <a:latin typeface="Times New Roman" pitchFamily="18" charset="0"/>
              <a:ea typeface="宋体" pitchFamily="2" charset="-122"/>
            </a:endParaRPr>
          </a:p>
        </p:txBody>
      </p:sp>
      <p:sp>
        <p:nvSpPr>
          <p:cNvPr id="51203"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C36DE92-07AA-42DC-88C0-CFAEEB001C06}" type="slidenum">
              <a:rPr lang="zh-CN" altLang="en-US" sz="1400"/>
              <a:pPr eaLnBrk="1" hangingPunct="1"/>
              <a:t>43</a:t>
            </a:fld>
            <a:endParaRPr lang="en-US" altLang="zh-CN" sz="1400"/>
          </a:p>
        </p:txBody>
      </p:sp>
    </p:spTree>
    <p:extLst>
      <p:ext uri="{BB962C8B-B14F-4D97-AF65-F5344CB8AC3E}">
        <p14:creationId xmlns:p14="http://schemas.microsoft.com/office/powerpoint/2010/main" val="33014355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539552" y="764704"/>
            <a:ext cx="7772400" cy="217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buFontTx/>
              <a:buNone/>
            </a:pPr>
            <a:endParaRPr lang="en-US" altLang="zh-CN" sz="2400" b="1" dirty="0">
              <a:solidFill>
                <a:srgbClr val="CC00FF"/>
              </a:solidFill>
              <a:latin typeface="Comic Sans MS" pitchFamily="66" charset="0"/>
              <a:ea typeface="宋体" pitchFamily="2" charset="-122"/>
            </a:endParaRPr>
          </a:p>
          <a:p>
            <a:pPr algn="just" eaLnBrk="1" hangingPunct="1">
              <a:buFontTx/>
              <a:buNone/>
            </a:pPr>
            <a:r>
              <a:rPr lang="en-US" altLang="zh-CN" sz="2400" b="1" dirty="0">
                <a:solidFill>
                  <a:srgbClr val="CC00FF"/>
                </a:solidFill>
                <a:latin typeface="Comic Sans MS" pitchFamily="66" charset="0"/>
                <a:ea typeface="宋体" pitchFamily="2" charset="-122"/>
              </a:rPr>
              <a:t>   </a:t>
            </a:r>
            <a:r>
              <a:rPr lang="zh-CN" altLang="en-US" sz="2400" b="1" dirty="0">
                <a:latin typeface="Comic Sans MS" pitchFamily="66" charset="0"/>
                <a:ea typeface="宋体" pitchFamily="2" charset="-122"/>
              </a:rPr>
              <a:t>注意</a:t>
            </a:r>
            <a:r>
              <a:rPr lang="en-US" altLang="zh-CN" sz="2400" b="1" dirty="0">
                <a:latin typeface="Comic Sans MS" pitchFamily="66" charset="0"/>
                <a:ea typeface="宋体" pitchFamily="2" charset="-122"/>
              </a:rPr>
              <a:t>:</a:t>
            </a:r>
            <a:r>
              <a:rPr lang="en-US" altLang="zh-CN" sz="2400" b="1" dirty="0">
                <a:solidFill>
                  <a:srgbClr val="CC00FF"/>
                </a:solidFill>
                <a:latin typeface="Comic Sans MS" pitchFamily="66" charset="0"/>
                <a:ea typeface="宋体" pitchFamily="2" charset="-122"/>
              </a:rPr>
              <a:t> </a:t>
            </a:r>
          </a:p>
          <a:p>
            <a:pPr algn="just" eaLnBrk="1" hangingPunct="1">
              <a:buFontTx/>
              <a:buNone/>
            </a:pPr>
            <a:r>
              <a:rPr lang="zh-CN" altLang="en-US" sz="2400" b="1" dirty="0">
                <a:solidFill>
                  <a:srgbClr val="CC00FF"/>
                </a:solidFill>
                <a:latin typeface="Comic Sans MS" pitchFamily="66" charset="0"/>
                <a:ea typeface="宋体" pitchFamily="2" charset="-122"/>
              </a:rPr>
              <a:t>  </a:t>
            </a:r>
            <a:r>
              <a:rPr lang="zh-CN" altLang="en-US" sz="2400" b="1" dirty="0">
                <a:solidFill>
                  <a:srgbClr val="CC00FF"/>
                </a:solidFill>
                <a:latin typeface="Comic Sans MS" pitchFamily="66" charset="0"/>
                <a:ea typeface="楷体_GB2312" pitchFamily="49" charset="-122"/>
              </a:rPr>
              <a:t>若两参考面朝靠近端口方向分别移动</a:t>
            </a:r>
            <a:r>
              <a:rPr lang="en-US" altLang="zh-CN" sz="2400" b="1" dirty="0">
                <a:solidFill>
                  <a:srgbClr val="CC00FF"/>
                </a:solidFill>
                <a:latin typeface="Comic Sans MS" pitchFamily="66" charset="0"/>
                <a:ea typeface="楷体_GB2312" pitchFamily="49" charset="-122"/>
              </a:rPr>
              <a:t>L1,L2</a:t>
            </a:r>
            <a:r>
              <a:rPr lang="zh-CN" altLang="en-US" sz="2400" b="1" dirty="0">
                <a:solidFill>
                  <a:srgbClr val="CC00FF"/>
                </a:solidFill>
                <a:latin typeface="Comic Sans MS" pitchFamily="66" charset="0"/>
                <a:ea typeface="楷体_GB2312" pitchFamily="49" charset="-122"/>
              </a:rPr>
              <a:t>距离，则</a:t>
            </a:r>
            <a:r>
              <a:rPr lang="en-US" altLang="zh-CN" sz="2400" b="1" dirty="0">
                <a:solidFill>
                  <a:srgbClr val="CC00FF"/>
                </a:solidFill>
                <a:latin typeface="Comic Sans MS" pitchFamily="66" charset="0"/>
                <a:ea typeface="楷体_GB2312" pitchFamily="49" charset="-122"/>
              </a:rPr>
              <a:t>S</a:t>
            </a:r>
            <a:r>
              <a:rPr lang="zh-CN" altLang="en-US" sz="2400" b="1" dirty="0">
                <a:solidFill>
                  <a:srgbClr val="CC00FF"/>
                </a:solidFill>
                <a:latin typeface="Comic Sans MS" pitchFamily="66" charset="0"/>
                <a:ea typeface="楷体_GB2312" pitchFamily="49" charset="-122"/>
              </a:rPr>
              <a:t>参数如何变化</a:t>
            </a:r>
            <a:r>
              <a:rPr lang="en-US" altLang="zh-CN" sz="2400" b="1" dirty="0">
                <a:solidFill>
                  <a:srgbClr val="CC00FF"/>
                </a:solidFill>
                <a:latin typeface="Comic Sans MS" pitchFamily="66" charset="0"/>
                <a:ea typeface="楷体_GB2312" pitchFamily="49" charset="-122"/>
              </a:rPr>
              <a:t>?</a:t>
            </a:r>
          </a:p>
          <a:p>
            <a:pPr algn="just" eaLnBrk="1" hangingPunct="1">
              <a:buFontTx/>
              <a:buNone/>
            </a:pPr>
            <a:endParaRPr lang="zh-CN" altLang="en-US" sz="2400" b="1" dirty="0">
              <a:solidFill>
                <a:srgbClr val="CC00FF"/>
              </a:solidFill>
              <a:latin typeface="Comic Sans MS" pitchFamily="66" charset="0"/>
              <a:ea typeface="楷体_GB2312" pitchFamily="49" charset="-122"/>
            </a:endParaRPr>
          </a:p>
          <a:p>
            <a:pPr algn="just" eaLnBrk="1" hangingPunct="1">
              <a:buFontTx/>
              <a:buNone/>
            </a:pPr>
            <a:r>
              <a:rPr lang="zh-CN" altLang="en-US" sz="2400" b="1" dirty="0">
                <a:solidFill>
                  <a:srgbClr val="CC00FF"/>
                </a:solidFill>
                <a:latin typeface="Comic Sans MS" pitchFamily="66" charset="0"/>
                <a:ea typeface="楷体_GB2312" pitchFamily="49" charset="-122"/>
              </a:rPr>
              <a:t>  若</a:t>
            </a:r>
            <a:r>
              <a:rPr lang="zh-CN" altLang="en-US" sz="2400" b="1" dirty="0">
                <a:solidFill>
                  <a:srgbClr val="CC00FF"/>
                </a:solidFill>
                <a:latin typeface="Times New Roman" pitchFamily="18" charset="0"/>
                <a:ea typeface="宋体" pitchFamily="2" charset="-122"/>
              </a:rPr>
              <a:t>若两参考面，一个朝靠近端口方向移动</a:t>
            </a:r>
            <a:r>
              <a:rPr lang="en-US" altLang="zh-CN" sz="2400" b="1" dirty="0">
                <a:solidFill>
                  <a:srgbClr val="CC00FF"/>
                </a:solidFill>
                <a:latin typeface="Times New Roman" pitchFamily="18" charset="0"/>
                <a:ea typeface="宋体" pitchFamily="2" charset="-122"/>
              </a:rPr>
              <a:t>L1,</a:t>
            </a:r>
            <a:r>
              <a:rPr lang="zh-CN" altLang="en-US" sz="2400" b="1" dirty="0">
                <a:solidFill>
                  <a:srgbClr val="CC00FF"/>
                </a:solidFill>
                <a:latin typeface="Times New Roman" pitchFamily="18" charset="0"/>
                <a:ea typeface="宋体" pitchFamily="2" charset="-122"/>
              </a:rPr>
              <a:t>另一个朝远离端口方向移动</a:t>
            </a:r>
            <a:r>
              <a:rPr lang="en-US" altLang="zh-CN" sz="2400" b="1" dirty="0">
                <a:solidFill>
                  <a:srgbClr val="CC00FF"/>
                </a:solidFill>
                <a:latin typeface="Times New Roman" pitchFamily="18" charset="0"/>
                <a:ea typeface="宋体" pitchFamily="2" charset="-122"/>
              </a:rPr>
              <a:t>L2</a:t>
            </a:r>
            <a:r>
              <a:rPr lang="zh-CN" altLang="en-US" sz="2400" b="1" dirty="0">
                <a:solidFill>
                  <a:srgbClr val="CC00FF"/>
                </a:solidFill>
                <a:latin typeface="Times New Roman" pitchFamily="18" charset="0"/>
                <a:ea typeface="宋体" pitchFamily="2" charset="-122"/>
              </a:rPr>
              <a:t>距离，则</a:t>
            </a:r>
            <a:r>
              <a:rPr lang="en-US" altLang="zh-CN" sz="2400" b="1" dirty="0">
                <a:solidFill>
                  <a:srgbClr val="CC00FF"/>
                </a:solidFill>
                <a:latin typeface="Times New Roman" pitchFamily="18" charset="0"/>
                <a:ea typeface="宋体" pitchFamily="2" charset="-122"/>
              </a:rPr>
              <a:t>S</a:t>
            </a:r>
            <a:r>
              <a:rPr lang="zh-CN" altLang="en-US" sz="2400" b="1" dirty="0">
                <a:solidFill>
                  <a:srgbClr val="CC00FF"/>
                </a:solidFill>
                <a:latin typeface="Times New Roman" pitchFamily="18" charset="0"/>
                <a:ea typeface="宋体" pitchFamily="2" charset="-122"/>
              </a:rPr>
              <a:t>参数如何变化</a:t>
            </a:r>
            <a:r>
              <a:rPr lang="en-US" altLang="zh-CN" sz="2400" b="1" dirty="0">
                <a:solidFill>
                  <a:srgbClr val="CC00FF"/>
                </a:solidFill>
                <a:latin typeface="Times New Roman" pitchFamily="18" charset="0"/>
                <a:ea typeface="宋体" pitchFamily="2" charset="-122"/>
              </a:rPr>
              <a:t>?</a:t>
            </a:r>
          </a:p>
          <a:p>
            <a:pPr algn="just" eaLnBrk="1" hangingPunct="1">
              <a:buFontTx/>
              <a:buNone/>
            </a:pPr>
            <a:endParaRPr lang="en-US" altLang="zh-CN" sz="2400" b="1" dirty="0">
              <a:solidFill>
                <a:srgbClr val="CC00FF"/>
              </a:solidFill>
              <a:latin typeface="Times New Roman" pitchFamily="18" charset="0"/>
              <a:ea typeface="宋体" pitchFamily="2" charset="-122"/>
            </a:endParaRPr>
          </a:p>
          <a:p>
            <a:pPr algn="just" eaLnBrk="1" hangingPunct="1">
              <a:buFontTx/>
              <a:buNone/>
            </a:pPr>
            <a:r>
              <a:rPr lang="zh-CN" altLang="en-US" sz="2400" b="1" dirty="0">
                <a:solidFill>
                  <a:srgbClr val="CC00FF"/>
                </a:solidFill>
                <a:latin typeface="Times New Roman" pitchFamily="18" charset="0"/>
                <a:ea typeface="宋体" pitchFamily="2" charset="-122"/>
              </a:rPr>
              <a:t>  若一个参考面移动</a:t>
            </a:r>
            <a:r>
              <a:rPr lang="en-US" altLang="zh-CN" sz="2400" b="1" dirty="0">
                <a:solidFill>
                  <a:srgbClr val="CC00FF"/>
                </a:solidFill>
                <a:latin typeface="Times New Roman" pitchFamily="18" charset="0"/>
                <a:ea typeface="宋体" pitchFamily="2" charset="-122"/>
              </a:rPr>
              <a:t>L1</a:t>
            </a:r>
            <a:r>
              <a:rPr lang="zh-CN" altLang="en-US" sz="2400" b="1" dirty="0">
                <a:solidFill>
                  <a:srgbClr val="CC00FF"/>
                </a:solidFill>
                <a:latin typeface="Times New Roman" pitchFamily="18" charset="0"/>
                <a:ea typeface="宋体" pitchFamily="2" charset="-122"/>
              </a:rPr>
              <a:t>，另一个参考面 不移动，则</a:t>
            </a:r>
            <a:r>
              <a:rPr lang="en-US" altLang="zh-CN" sz="2400" b="1" dirty="0">
                <a:solidFill>
                  <a:srgbClr val="CC00FF"/>
                </a:solidFill>
                <a:latin typeface="Times New Roman" pitchFamily="18" charset="0"/>
                <a:ea typeface="宋体" pitchFamily="2" charset="-122"/>
              </a:rPr>
              <a:t>S</a:t>
            </a:r>
            <a:r>
              <a:rPr lang="zh-CN" altLang="en-US" sz="2400" b="1" dirty="0">
                <a:solidFill>
                  <a:srgbClr val="CC00FF"/>
                </a:solidFill>
                <a:latin typeface="Times New Roman" pitchFamily="18" charset="0"/>
                <a:ea typeface="宋体" pitchFamily="2" charset="-122"/>
              </a:rPr>
              <a:t>参数如何变化？</a:t>
            </a:r>
          </a:p>
          <a:p>
            <a:pPr algn="just" eaLnBrk="1" hangingPunct="1">
              <a:buFontTx/>
              <a:buNone/>
            </a:pPr>
            <a:endParaRPr lang="en-US" altLang="zh-CN" sz="2400" b="1" dirty="0">
              <a:solidFill>
                <a:srgbClr val="CC00FF"/>
              </a:solidFill>
              <a:latin typeface="Times New Roman" pitchFamily="18" charset="0"/>
              <a:ea typeface="宋体" pitchFamily="2" charset="-122"/>
            </a:endParaRPr>
          </a:p>
          <a:p>
            <a:pPr algn="just" eaLnBrk="1" hangingPunct="1">
              <a:buFontTx/>
              <a:buNone/>
            </a:pPr>
            <a:endParaRPr lang="zh-CN" altLang="en-US" sz="2400" b="1" dirty="0">
              <a:solidFill>
                <a:srgbClr val="CC00FF"/>
              </a:solidFill>
              <a:latin typeface="Comic Sans MS" pitchFamily="66" charset="0"/>
              <a:ea typeface="楷体_GB2312" pitchFamily="49" charset="-122"/>
            </a:endParaRPr>
          </a:p>
          <a:p>
            <a:pPr eaLnBrk="1" hangingPunct="1">
              <a:buFontTx/>
              <a:buNone/>
            </a:pPr>
            <a:endParaRPr lang="en-US" altLang="zh-CN" sz="2400" dirty="0">
              <a:latin typeface="Comic Sans MS" pitchFamily="66" charset="0"/>
              <a:ea typeface="宋体" pitchFamily="2" charset="-122"/>
            </a:endParaRPr>
          </a:p>
          <a:p>
            <a:pPr eaLnBrk="1" hangingPunct="1">
              <a:buFontTx/>
              <a:buNone/>
            </a:pPr>
            <a:endParaRPr lang="en-US" altLang="zh-CN" sz="2000" dirty="0">
              <a:latin typeface="TimesNewRoman" charset="0"/>
              <a:ea typeface="宋体" pitchFamily="2" charset="-122"/>
            </a:endParaRPr>
          </a:p>
          <a:p>
            <a:pPr eaLnBrk="1" hangingPunct="1">
              <a:buFontTx/>
              <a:buChar char="•"/>
            </a:pPr>
            <a:endParaRPr lang="zh-CN" altLang="en-US" sz="2400" dirty="0">
              <a:ea typeface="宋体" pitchFamily="2" charset="-122"/>
            </a:endParaRPr>
          </a:p>
        </p:txBody>
      </p:sp>
      <p:sp>
        <p:nvSpPr>
          <p:cNvPr id="52227"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1B444A4-618D-46B7-95B2-913C2AC9706F}" type="slidenum">
              <a:rPr lang="zh-CN" altLang="en-US" sz="1400"/>
              <a:pPr eaLnBrk="1" hangingPunct="1"/>
              <a:t>44</a:t>
            </a:fld>
            <a:endParaRPr lang="en-US" altLang="zh-CN" sz="1400"/>
          </a:p>
        </p:txBody>
      </p:sp>
    </p:spTree>
    <p:extLst>
      <p:ext uri="{BB962C8B-B14F-4D97-AF65-F5344CB8AC3E}">
        <p14:creationId xmlns:p14="http://schemas.microsoft.com/office/powerpoint/2010/main" val="24030277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755650" y="549275"/>
            <a:ext cx="7772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3"/>
              </a:buBlip>
              <a:defRPr sz="3200">
                <a:solidFill>
                  <a:schemeClr val="tx1"/>
                </a:solidFill>
                <a:latin typeface="Tahoma" pitchFamily="34" charset="0"/>
              </a:defRPr>
            </a:lvl1pPr>
            <a:lvl2pPr marL="742950" indent="-285750" eaLnBrk="0" hangingPunct="0">
              <a:spcBef>
                <a:spcPct val="20000"/>
              </a:spcBef>
              <a:buSzPct val="75000"/>
              <a:buBlip>
                <a:blip r:embed="rId4"/>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buFontTx/>
              <a:buNone/>
            </a:pPr>
            <a:endParaRPr lang="en-US" altLang="zh-CN" sz="2400" b="1">
              <a:solidFill>
                <a:srgbClr val="CC00FF"/>
              </a:solidFill>
              <a:latin typeface="Comic Sans MS" pitchFamily="66" charset="0"/>
              <a:ea typeface="宋体" pitchFamily="2" charset="-122"/>
            </a:endParaRPr>
          </a:p>
          <a:p>
            <a:pPr algn="just" eaLnBrk="1" hangingPunct="1">
              <a:buFontTx/>
              <a:buNone/>
            </a:pPr>
            <a:r>
              <a:rPr lang="zh-CN" altLang="en-US" sz="2400" b="1">
                <a:solidFill>
                  <a:srgbClr val="CC00FF"/>
                </a:solidFill>
                <a:latin typeface="Comic Sans MS" pitchFamily="66" charset="0"/>
                <a:ea typeface="楷体_GB2312" pitchFamily="49" charset="-122"/>
              </a:rPr>
              <a:t>  若参考面朝靠近端口方向分别移动</a:t>
            </a:r>
            <a:r>
              <a:rPr lang="en-US" altLang="zh-CN" sz="2400" b="1">
                <a:solidFill>
                  <a:srgbClr val="CC00FF"/>
                </a:solidFill>
                <a:latin typeface="Comic Sans MS" pitchFamily="66" charset="0"/>
                <a:ea typeface="楷体_GB2312" pitchFamily="49" charset="-122"/>
              </a:rPr>
              <a:t>L1,L2</a:t>
            </a:r>
            <a:r>
              <a:rPr lang="zh-CN" altLang="en-US" sz="2400" b="1">
                <a:solidFill>
                  <a:srgbClr val="CC00FF"/>
                </a:solidFill>
                <a:latin typeface="Comic Sans MS" pitchFamily="66" charset="0"/>
                <a:ea typeface="楷体_GB2312" pitchFamily="49" charset="-122"/>
              </a:rPr>
              <a:t>距离，则</a:t>
            </a:r>
            <a:r>
              <a:rPr lang="en-US" altLang="zh-CN" sz="2400" b="1">
                <a:solidFill>
                  <a:srgbClr val="CC00FF"/>
                </a:solidFill>
                <a:latin typeface="Comic Sans MS" pitchFamily="66" charset="0"/>
                <a:ea typeface="楷体_GB2312" pitchFamily="49" charset="-122"/>
              </a:rPr>
              <a:t>S</a:t>
            </a:r>
            <a:r>
              <a:rPr lang="zh-CN" altLang="en-US" sz="2400" b="1">
                <a:solidFill>
                  <a:srgbClr val="CC00FF"/>
                </a:solidFill>
                <a:latin typeface="Comic Sans MS" pitchFamily="66" charset="0"/>
                <a:ea typeface="楷体_GB2312" pitchFamily="49" charset="-122"/>
              </a:rPr>
              <a:t>参数如何变化</a:t>
            </a:r>
            <a:r>
              <a:rPr lang="en-US" altLang="zh-CN" sz="2400" b="1">
                <a:solidFill>
                  <a:srgbClr val="CC00FF"/>
                </a:solidFill>
                <a:latin typeface="Comic Sans MS" pitchFamily="66" charset="0"/>
                <a:ea typeface="楷体_GB2312" pitchFamily="49" charset="-122"/>
              </a:rPr>
              <a:t>?</a:t>
            </a:r>
          </a:p>
          <a:p>
            <a:pPr algn="just" eaLnBrk="1" hangingPunct="1">
              <a:buFontTx/>
              <a:buNone/>
            </a:pPr>
            <a:endParaRPr lang="zh-CN" altLang="en-US" sz="2400" b="1">
              <a:solidFill>
                <a:srgbClr val="CC00FF"/>
              </a:solidFill>
              <a:latin typeface="Comic Sans MS" pitchFamily="66" charset="0"/>
              <a:ea typeface="楷体_GB2312" pitchFamily="49" charset="-122"/>
            </a:endParaRPr>
          </a:p>
          <a:p>
            <a:pPr algn="just" eaLnBrk="1" hangingPunct="1">
              <a:buFontTx/>
              <a:buNone/>
            </a:pPr>
            <a:endParaRPr lang="zh-CN" altLang="en-US" sz="2400" b="1">
              <a:solidFill>
                <a:srgbClr val="CC00FF"/>
              </a:solidFill>
              <a:latin typeface="Comic Sans MS" pitchFamily="66" charset="0"/>
              <a:ea typeface="楷体_GB2312" pitchFamily="49" charset="-122"/>
            </a:endParaRPr>
          </a:p>
          <a:p>
            <a:pPr eaLnBrk="1" hangingPunct="1">
              <a:buFontTx/>
              <a:buNone/>
            </a:pPr>
            <a:endParaRPr lang="en-US" altLang="zh-CN" sz="2400">
              <a:latin typeface="Comic Sans MS" pitchFamily="66" charset="0"/>
              <a:ea typeface="宋体" pitchFamily="2" charset="-122"/>
            </a:endParaRPr>
          </a:p>
          <a:p>
            <a:pPr eaLnBrk="1" hangingPunct="1">
              <a:buFontTx/>
              <a:buNone/>
            </a:pPr>
            <a:endParaRPr lang="en-US" altLang="zh-CN" sz="2000">
              <a:latin typeface="TimesNewRoman" charset="0"/>
              <a:ea typeface="宋体" pitchFamily="2" charset="-122"/>
            </a:endParaRPr>
          </a:p>
          <a:p>
            <a:pPr eaLnBrk="1" hangingPunct="1">
              <a:buFontTx/>
              <a:buChar char="•"/>
            </a:pPr>
            <a:endParaRPr lang="zh-CN" altLang="en-US" sz="2400">
              <a:ea typeface="宋体" pitchFamily="2" charset="-122"/>
            </a:endParaRPr>
          </a:p>
        </p:txBody>
      </p:sp>
      <p:graphicFrame>
        <p:nvGraphicFramePr>
          <p:cNvPr id="53251" name="Object 3"/>
          <p:cNvGraphicFramePr>
            <a:graphicFrameLocks noChangeAspect="1"/>
          </p:cNvGraphicFramePr>
          <p:nvPr>
            <p:extLst/>
          </p:nvPr>
        </p:nvGraphicFramePr>
        <p:xfrm>
          <a:off x="3203848" y="4160810"/>
          <a:ext cx="5687740" cy="1230340"/>
        </p:xfrm>
        <a:graphic>
          <a:graphicData uri="http://schemas.openxmlformats.org/presentationml/2006/ole">
            <mc:AlternateContent xmlns:mc="http://schemas.openxmlformats.org/markup-compatibility/2006">
              <mc:Choice xmlns:v="urn:schemas-microsoft-com:vml" Requires="v">
                <p:oleObj spid="_x0000_s37911" name="Equation" r:id="rId5" imgW="2870200" imgH="482600" progId="Equation.DSMT4">
                  <p:embed/>
                </p:oleObj>
              </mc:Choice>
              <mc:Fallback>
                <p:oleObj name="Equation" r:id="rId5" imgW="2870200" imgH="482600" progId="Equation.DSMT4">
                  <p:embed/>
                  <p:pic>
                    <p:nvPicPr>
                      <p:cNvPr id="532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4160810"/>
                        <a:ext cx="5687740" cy="1230340"/>
                      </a:xfrm>
                      <a:prstGeom prst="rect">
                        <a:avLst/>
                      </a:prstGeom>
                      <a:noFill/>
                      <a:ln>
                        <a:noFill/>
                      </a:ln>
                      <a:extLst/>
                    </p:spPr>
                  </p:pic>
                </p:oleObj>
              </mc:Fallback>
            </mc:AlternateContent>
          </a:graphicData>
        </a:graphic>
      </p:graphicFrame>
      <p:graphicFrame>
        <p:nvGraphicFramePr>
          <p:cNvPr id="53252" name="Object 4"/>
          <p:cNvGraphicFramePr>
            <a:graphicFrameLocks noChangeAspect="1"/>
          </p:cNvGraphicFramePr>
          <p:nvPr/>
        </p:nvGraphicFramePr>
        <p:xfrm>
          <a:off x="3492500" y="5543550"/>
          <a:ext cx="4595813" cy="1314450"/>
        </p:xfrm>
        <a:graphic>
          <a:graphicData uri="http://schemas.openxmlformats.org/presentationml/2006/ole">
            <mc:AlternateContent xmlns:mc="http://schemas.openxmlformats.org/markup-compatibility/2006">
              <mc:Choice xmlns:v="urn:schemas-microsoft-com:vml" Requires="v">
                <p:oleObj spid="_x0000_s37912" name="Equation" r:id="rId7" imgW="2349500" imgH="482600" progId="Equation.DSMT4">
                  <p:embed/>
                </p:oleObj>
              </mc:Choice>
              <mc:Fallback>
                <p:oleObj name="Equation" r:id="rId7" imgW="2349500" imgH="482600" progId="Equation.DSMT4">
                  <p:embed/>
                  <p:pic>
                    <p:nvPicPr>
                      <p:cNvPr id="532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00" y="5543550"/>
                        <a:ext cx="459581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32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6100" y="1557338"/>
            <a:ext cx="4464050" cy="171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3254" name="Object 6"/>
          <p:cNvGraphicFramePr>
            <a:graphicFrameLocks noChangeAspect="1"/>
          </p:cNvGraphicFramePr>
          <p:nvPr/>
        </p:nvGraphicFramePr>
        <p:xfrm>
          <a:off x="468313" y="1773238"/>
          <a:ext cx="3419475" cy="2351087"/>
        </p:xfrm>
        <a:graphic>
          <a:graphicData uri="http://schemas.openxmlformats.org/presentationml/2006/ole">
            <mc:AlternateContent xmlns:mc="http://schemas.openxmlformats.org/markup-compatibility/2006">
              <mc:Choice xmlns:v="urn:schemas-microsoft-com:vml" Requires="v">
                <p:oleObj spid="_x0000_s37913" name="Equation" r:id="rId10" imgW="2006600" imgH="990600" progId="Equation.DSMT4">
                  <p:embed/>
                </p:oleObj>
              </mc:Choice>
              <mc:Fallback>
                <p:oleObj name="Equation" r:id="rId10" imgW="2006600" imgH="990600" progId="Equation.DSMT4">
                  <p:embed/>
                  <p:pic>
                    <p:nvPicPr>
                      <p:cNvPr id="53254"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313" y="1773238"/>
                        <a:ext cx="3419475"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5"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6D6181B-EC14-492A-91DF-74DD42B69A3F}" type="slidenum">
              <a:rPr lang="zh-CN" altLang="en-US" sz="1400"/>
              <a:pPr eaLnBrk="1" hangingPunct="1"/>
              <a:t>45</a:t>
            </a:fld>
            <a:endParaRPr lang="en-US" altLang="zh-CN" sz="1400"/>
          </a:p>
        </p:txBody>
      </p:sp>
    </p:spTree>
    <p:extLst>
      <p:ext uri="{BB962C8B-B14F-4D97-AF65-F5344CB8AC3E}">
        <p14:creationId xmlns:p14="http://schemas.microsoft.com/office/powerpoint/2010/main" val="2282145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539750" y="836613"/>
            <a:ext cx="7772400" cy="217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3"/>
              </a:buBlip>
              <a:defRPr sz="3200">
                <a:solidFill>
                  <a:schemeClr val="tx1"/>
                </a:solidFill>
                <a:latin typeface="Tahoma" pitchFamily="34" charset="0"/>
              </a:defRPr>
            </a:lvl1pPr>
            <a:lvl2pPr marL="742950" indent="-285750" eaLnBrk="0" hangingPunct="0">
              <a:spcBef>
                <a:spcPct val="20000"/>
              </a:spcBef>
              <a:buSzPct val="75000"/>
              <a:buBlip>
                <a:blip r:embed="rId4"/>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buFontTx/>
              <a:buNone/>
            </a:pPr>
            <a:r>
              <a:rPr lang="zh-CN" altLang="en-US" sz="2400" b="1">
                <a:solidFill>
                  <a:srgbClr val="CC00FF"/>
                </a:solidFill>
                <a:latin typeface="Comic Sans MS" pitchFamily="66" charset="0"/>
                <a:ea typeface="楷体_GB2312" pitchFamily="49" charset="-122"/>
              </a:rPr>
              <a:t> 若</a:t>
            </a:r>
            <a:r>
              <a:rPr lang="zh-CN" altLang="en-US" sz="2400" b="1">
                <a:solidFill>
                  <a:srgbClr val="CC00FF"/>
                </a:solidFill>
                <a:latin typeface="Times New Roman" pitchFamily="18" charset="0"/>
                <a:ea typeface="宋体" pitchFamily="2" charset="-122"/>
              </a:rPr>
              <a:t>两参考面，一个朝靠近端口方向移动</a:t>
            </a:r>
            <a:r>
              <a:rPr lang="en-US" altLang="zh-CN" sz="2400" b="1">
                <a:solidFill>
                  <a:srgbClr val="CC00FF"/>
                </a:solidFill>
                <a:latin typeface="Times New Roman" pitchFamily="18" charset="0"/>
                <a:ea typeface="宋体" pitchFamily="2" charset="-122"/>
              </a:rPr>
              <a:t>L1,</a:t>
            </a:r>
            <a:r>
              <a:rPr lang="zh-CN" altLang="en-US" sz="2400" b="1">
                <a:solidFill>
                  <a:srgbClr val="CC00FF"/>
                </a:solidFill>
                <a:latin typeface="Times New Roman" pitchFamily="18" charset="0"/>
                <a:ea typeface="宋体" pitchFamily="2" charset="-122"/>
              </a:rPr>
              <a:t>另一个朝远离端口方向移动</a:t>
            </a:r>
            <a:r>
              <a:rPr lang="en-US" altLang="zh-CN" sz="2400" b="1">
                <a:solidFill>
                  <a:srgbClr val="CC00FF"/>
                </a:solidFill>
                <a:latin typeface="Times New Roman" pitchFamily="18" charset="0"/>
                <a:ea typeface="宋体" pitchFamily="2" charset="-122"/>
              </a:rPr>
              <a:t>L2</a:t>
            </a:r>
            <a:r>
              <a:rPr lang="zh-CN" altLang="en-US" sz="2400" b="1">
                <a:solidFill>
                  <a:srgbClr val="CC00FF"/>
                </a:solidFill>
                <a:latin typeface="Times New Roman" pitchFamily="18" charset="0"/>
                <a:ea typeface="宋体" pitchFamily="2" charset="-122"/>
              </a:rPr>
              <a:t>距离，则</a:t>
            </a:r>
            <a:r>
              <a:rPr lang="en-US" altLang="zh-CN" sz="2400" b="1">
                <a:solidFill>
                  <a:srgbClr val="CC00FF"/>
                </a:solidFill>
                <a:latin typeface="Times New Roman" pitchFamily="18" charset="0"/>
                <a:ea typeface="宋体" pitchFamily="2" charset="-122"/>
              </a:rPr>
              <a:t>S</a:t>
            </a:r>
            <a:r>
              <a:rPr lang="zh-CN" altLang="en-US" sz="2400" b="1">
                <a:solidFill>
                  <a:srgbClr val="CC00FF"/>
                </a:solidFill>
                <a:latin typeface="Times New Roman" pitchFamily="18" charset="0"/>
                <a:ea typeface="宋体" pitchFamily="2" charset="-122"/>
              </a:rPr>
              <a:t>参数如何变化</a:t>
            </a:r>
            <a:r>
              <a:rPr lang="en-US" altLang="zh-CN" sz="2400" b="1">
                <a:solidFill>
                  <a:srgbClr val="CC00FF"/>
                </a:solidFill>
                <a:latin typeface="Times New Roman" pitchFamily="18" charset="0"/>
                <a:ea typeface="宋体" pitchFamily="2" charset="-122"/>
              </a:rPr>
              <a:t>?</a:t>
            </a:r>
          </a:p>
          <a:p>
            <a:pPr algn="just" eaLnBrk="1" hangingPunct="1">
              <a:buFontTx/>
              <a:buNone/>
            </a:pPr>
            <a:endParaRPr lang="zh-CN" altLang="en-US" sz="2400" b="1">
              <a:solidFill>
                <a:srgbClr val="CC00FF"/>
              </a:solidFill>
              <a:latin typeface="Comic Sans MS" pitchFamily="66" charset="0"/>
              <a:ea typeface="楷体_GB2312" pitchFamily="49" charset="-122"/>
            </a:endParaRPr>
          </a:p>
          <a:p>
            <a:pPr eaLnBrk="1" hangingPunct="1">
              <a:buFontTx/>
              <a:buNone/>
            </a:pPr>
            <a:endParaRPr lang="en-US" altLang="zh-CN" sz="2400">
              <a:latin typeface="Comic Sans MS" pitchFamily="66" charset="0"/>
              <a:ea typeface="宋体" pitchFamily="2" charset="-122"/>
            </a:endParaRPr>
          </a:p>
          <a:p>
            <a:pPr eaLnBrk="1" hangingPunct="1">
              <a:buFontTx/>
              <a:buNone/>
            </a:pPr>
            <a:endParaRPr lang="en-US" altLang="zh-CN" sz="2000">
              <a:latin typeface="TimesNewRoman" charset="0"/>
              <a:ea typeface="宋体" pitchFamily="2" charset="-122"/>
            </a:endParaRPr>
          </a:p>
          <a:p>
            <a:pPr eaLnBrk="1" hangingPunct="1">
              <a:buFontTx/>
              <a:buChar char="•"/>
            </a:pPr>
            <a:endParaRPr lang="zh-CN" altLang="en-US" sz="2400">
              <a:ea typeface="宋体" pitchFamily="2" charset="-122"/>
            </a:endParaRPr>
          </a:p>
        </p:txBody>
      </p:sp>
      <p:pic>
        <p:nvPicPr>
          <p:cNvPr id="542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1837432"/>
            <a:ext cx="4713287"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4276" name="Object 4"/>
          <p:cNvGraphicFramePr>
            <a:graphicFrameLocks noChangeAspect="1"/>
          </p:cNvGraphicFramePr>
          <p:nvPr>
            <p:extLst/>
          </p:nvPr>
        </p:nvGraphicFramePr>
        <p:xfrm>
          <a:off x="3923928" y="4242519"/>
          <a:ext cx="5220072" cy="1221656"/>
        </p:xfrm>
        <a:graphic>
          <a:graphicData uri="http://schemas.openxmlformats.org/presentationml/2006/ole">
            <mc:AlternateContent xmlns:mc="http://schemas.openxmlformats.org/markup-compatibility/2006">
              <mc:Choice xmlns:v="urn:schemas-microsoft-com:vml" Requires="v">
                <p:oleObj spid="_x0000_s38935" name="Equation" r:id="rId6" imgW="2870200" imgH="482600" progId="Equation.DSMT4">
                  <p:embed/>
                </p:oleObj>
              </mc:Choice>
              <mc:Fallback>
                <p:oleObj name="Equation" r:id="rId6" imgW="2870200" imgH="482600" progId="Equation.DSMT4">
                  <p:embed/>
                  <p:pic>
                    <p:nvPicPr>
                      <p:cNvPr id="542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3928" y="4242519"/>
                        <a:ext cx="5220072" cy="1221656"/>
                      </a:xfrm>
                      <a:prstGeom prst="rect">
                        <a:avLst/>
                      </a:prstGeom>
                      <a:noFill/>
                      <a:ln>
                        <a:noFill/>
                      </a:ln>
                      <a:extLst/>
                    </p:spPr>
                  </p:pic>
                </p:oleObj>
              </mc:Fallback>
            </mc:AlternateContent>
          </a:graphicData>
        </a:graphic>
      </p:graphicFrame>
      <p:graphicFrame>
        <p:nvGraphicFramePr>
          <p:cNvPr id="54277" name="Object 5"/>
          <p:cNvGraphicFramePr>
            <a:graphicFrameLocks noChangeAspect="1"/>
          </p:cNvGraphicFramePr>
          <p:nvPr>
            <p:extLst/>
          </p:nvPr>
        </p:nvGraphicFramePr>
        <p:xfrm>
          <a:off x="4425950" y="5544210"/>
          <a:ext cx="4391025" cy="1197158"/>
        </p:xfrm>
        <a:graphic>
          <a:graphicData uri="http://schemas.openxmlformats.org/presentationml/2006/ole">
            <mc:AlternateContent xmlns:mc="http://schemas.openxmlformats.org/markup-compatibility/2006">
              <mc:Choice xmlns:v="urn:schemas-microsoft-com:vml" Requires="v">
                <p:oleObj spid="_x0000_s38936" name="Equation" r:id="rId8" imgW="2463800" imgH="482600" progId="Equation.DSMT4">
                  <p:embed/>
                </p:oleObj>
              </mc:Choice>
              <mc:Fallback>
                <p:oleObj name="Equation" r:id="rId8" imgW="2463800" imgH="482600" progId="Equation.DSMT4">
                  <p:embed/>
                  <p:pic>
                    <p:nvPicPr>
                      <p:cNvPr id="542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5950" y="5544210"/>
                        <a:ext cx="4391025" cy="1197158"/>
                      </a:xfrm>
                      <a:prstGeom prst="rect">
                        <a:avLst/>
                      </a:prstGeom>
                      <a:noFill/>
                      <a:ln>
                        <a:noFill/>
                      </a:ln>
                      <a:extLst/>
                    </p:spPr>
                  </p:pic>
                </p:oleObj>
              </mc:Fallback>
            </mc:AlternateContent>
          </a:graphicData>
        </a:graphic>
      </p:graphicFrame>
      <p:graphicFrame>
        <p:nvGraphicFramePr>
          <p:cNvPr id="54278" name="Object 6"/>
          <p:cNvGraphicFramePr>
            <a:graphicFrameLocks noChangeAspect="1"/>
          </p:cNvGraphicFramePr>
          <p:nvPr>
            <p:extLst/>
          </p:nvPr>
        </p:nvGraphicFramePr>
        <p:xfrm>
          <a:off x="539750" y="1831250"/>
          <a:ext cx="3527425" cy="2424838"/>
        </p:xfrm>
        <a:graphic>
          <a:graphicData uri="http://schemas.openxmlformats.org/presentationml/2006/ole">
            <mc:AlternateContent xmlns:mc="http://schemas.openxmlformats.org/markup-compatibility/2006">
              <mc:Choice xmlns:v="urn:schemas-microsoft-com:vml" Requires="v">
                <p:oleObj spid="_x0000_s38937" name="Equation" r:id="rId10" imgW="2006600" imgH="990600" progId="Equation.DSMT4">
                  <p:embed/>
                </p:oleObj>
              </mc:Choice>
              <mc:Fallback>
                <p:oleObj name="Equation" r:id="rId10" imgW="2006600" imgH="990600" progId="Equation.DSMT4">
                  <p:embed/>
                  <p:pic>
                    <p:nvPicPr>
                      <p:cNvPr id="5427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750" y="1831250"/>
                        <a:ext cx="3527425" cy="2424838"/>
                      </a:xfrm>
                      <a:prstGeom prst="rect">
                        <a:avLst/>
                      </a:prstGeom>
                      <a:noFill/>
                      <a:ln>
                        <a:noFill/>
                      </a:ln>
                      <a:extLst/>
                    </p:spPr>
                  </p:pic>
                </p:oleObj>
              </mc:Fallback>
            </mc:AlternateContent>
          </a:graphicData>
        </a:graphic>
      </p:graphicFrame>
      <p:sp>
        <p:nvSpPr>
          <p:cNvPr id="54279"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F0E4134-94A2-4E3A-BB73-26830EC1AFE2}" type="slidenum">
              <a:rPr lang="zh-CN" altLang="en-US" sz="1400"/>
              <a:pPr eaLnBrk="1" hangingPunct="1"/>
              <a:t>46</a:t>
            </a:fld>
            <a:endParaRPr lang="en-US" altLang="zh-CN" sz="1400"/>
          </a:p>
        </p:txBody>
      </p:sp>
    </p:spTree>
    <p:extLst>
      <p:ext uri="{BB962C8B-B14F-4D97-AF65-F5344CB8AC3E}">
        <p14:creationId xmlns:p14="http://schemas.microsoft.com/office/powerpoint/2010/main" val="8008746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9525" y="1196975"/>
            <a:ext cx="913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pPr>
            <a:r>
              <a:rPr lang="zh-CN" altLang="en-US">
                <a:ea typeface="宋体" pitchFamily="2" charset="-122"/>
              </a:rPr>
              <a:t> </a:t>
            </a:r>
            <a:r>
              <a:rPr lang="zh-CN" altLang="en-US" b="1">
                <a:solidFill>
                  <a:srgbClr val="CC00FF"/>
                </a:solidFill>
                <a:ea typeface="宋体" pitchFamily="2" charset="-122"/>
              </a:rPr>
              <a:t>若一个参考面移动</a:t>
            </a:r>
            <a:r>
              <a:rPr lang="en-US" altLang="zh-CN" b="1">
                <a:solidFill>
                  <a:srgbClr val="CC00FF"/>
                </a:solidFill>
                <a:ea typeface="宋体" pitchFamily="2" charset="-122"/>
              </a:rPr>
              <a:t>L1</a:t>
            </a:r>
            <a:r>
              <a:rPr lang="zh-CN" altLang="en-US" b="1">
                <a:solidFill>
                  <a:srgbClr val="CC00FF"/>
                </a:solidFill>
                <a:ea typeface="宋体" pitchFamily="2" charset="-122"/>
              </a:rPr>
              <a:t>，另一个参考面 不移动，则</a:t>
            </a:r>
            <a:r>
              <a:rPr lang="en-US" altLang="zh-CN" b="1">
                <a:solidFill>
                  <a:srgbClr val="CC00FF"/>
                </a:solidFill>
                <a:ea typeface="宋体" pitchFamily="2" charset="-122"/>
              </a:rPr>
              <a:t>S</a:t>
            </a:r>
            <a:r>
              <a:rPr lang="zh-CN" altLang="en-US" b="1">
                <a:solidFill>
                  <a:srgbClr val="CC00FF"/>
                </a:solidFill>
                <a:ea typeface="宋体" pitchFamily="2" charset="-122"/>
              </a:rPr>
              <a:t>参数如何变化？</a:t>
            </a:r>
          </a:p>
        </p:txBody>
      </p:sp>
      <p:graphicFrame>
        <p:nvGraphicFramePr>
          <p:cNvPr id="55299" name="Object 3"/>
          <p:cNvGraphicFramePr>
            <a:graphicFrameLocks noChangeAspect="1"/>
          </p:cNvGraphicFramePr>
          <p:nvPr>
            <p:extLst/>
          </p:nvPr>
        </p:nvGraphicFramePr>
        <p:xfrm>
          <a:off x="1187624" y="2565400"/>
          <a:ext cx="6120680" cy="1562100"/>
        </p:xfrm>
        <a:graphic>
          <a:graphicData uri="http://schemas.openxmlformats.org/presentationml/2006/ole">
            <mc:AlternateContent xmlns:mc="http://schemas.openxmlformats.org/markup-compatibility/2006">
              <mc:Choice xmlns:v="urn:schemas-microsoft-com:vml" Requires="v">
                <p:oleObj spid="_x0000_s39945" name="Equation" r:id="rId3" imgW="2044700" imgH="482600" progId="Equation.DSMT4">
                  <p:embed/>
                </p:oleObj>
              </mc:Choice>
              <mc:Fallback>
                <p:oleObj name="Equation" r:id="rId3" imgW="2044700" imgH="482600" progId="Equation.DSMT4">
                  <p:embed/>
                  <p:pic>
                    <p:nvPicPr>
                      <p:cNvPr id="5529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565400"/>
                        <a:ext cx="6120680" cy="1562100"/>
                      </a:xfrm>
                      <a:prstGeom prst="rect">
                        <a:avLst/>
                      </a:prstGeom>
                      <a:noFill/>
                      <a:ln>
                        <a:noFill/>
                      </a:ln>
                      <a:extLst/>
                    </p:spPr>
                  </p:pic>
                </p:oleObj>
              </mc:Fallback>
            </mc:AlternateContent>
          </a:graphicData>
        </a:graphic>
      </p:graphicFrame>
      <p:sp>
        <p:nvSpPr>
          <p:cNvPr id="55300"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B57A58C-277A-41E2-BED6-92E49407FAB0}" type="slidenum">
              <a:rPr lang="zh-CN" altLang="en-US" sz="1400"/>
              <a:pPr eaLnBrk="1" hangingPunct="1"/>
              <a:t>47</a:t>
            </a:fld>
            <a:endParaRPr lang="en-US" altLang="zh-CN" sz="1400"/>
          </a:p>
        </p:txBody>
      </p:sp>
    </p:spTree>
    <p:extLst>
      <p:ext uri="{BB962C8B-B14F-4D97-AF65-F5344CB8AC3E}">
        <p14:creationId xmlns:p14="http://schemas.microsoft.com/office/powerpoint/2010/main" val="10854788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79512" y="2852936"/>
            <a:ext cx="8126413" cy="838200"/>
          </a:xfrm>
        </p:spPr>
        <p:txBody>
          <a:bodyPr/>
          <a:lstStyle/>
          <a:p>
            <a:pPr algn="ctr" eaLnBrk="1" hangingPunct="1"/>
            <a:r>
              <a:rPr lang="en-US" altLang="zh-CN" dirty="0" smtClean="0"/>
              <a:t>6.4 </a:t>
            </a:r>
            <a:r>
              <a:rPr lang="zh-CN" altLang="en-US" dirty="0" smtClean="0"/>
              <a:t>信号流图与非匹配</a:t>
            </a:r>
            <a:endParaRPr lang="zh-CN" altLang="en-US" dirty="0"/>
          </a:p>
        </p:txBody>
      </p:sp>
    </p:spTree>
    <p:extLst>
      <p:ext uri="{BB962C8B-B14F-4D97-AF65-F5344CB8AC3E}">
        <p14:creationId xmlns:p14="http://schemas.microsoft.com/office/powerpoint/2010/main" val="2483667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838200" y="4267200"/>
            <a:ext cx="7772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pPr>
            <a:r>
              <a:rPr lang="en-US" altLang="zh-CN" sz="2400">
                <a:latin typeface="Comic Sans MS" pitchFamily="66" charset="0"/>
                <a:ea typeface="宋体" pitchFamily="2" charset="-122"/>
              </a:rPr>
              <a:t>Signal flow graphs consist of </a:t>
            </a:r>
            <a:r>
              <a:rPr lang="en-US" altLang="zh-CN" sz="2400" b="1" i="1">
                <a:solidFill>
                  <a:srgbClr val="CC00FF"/>
                </a:solidFill>
                <a:latin typeface="Comic Sans MS" pitchFamily="66" charset="0"/>
                <a:ea typeface="宋体" pitchFamily="2" charset="-122"/>
              </a:rPr>
              <a:t>nodes</a:t>
            </a:r>
            <a:r>
              <a:rPr lang="en-US" altLang="zh-CN" sz="2400" i="1">
                <a:latin typeface="Comic Sans MS" pitchFamily="66" charset="0"/>
                <a:ea typeface="宋体" pitchFamily="2" charset="-122"/>
              </a:rPr>
              <a:t> (</a:t>
            </a:r>
            <a:r>
              <a:rPr lang="zh-CN" altLang="en-US" sz="2400" i="1">
                <a:latin typeface="Comic Sans MS" pitchFamily="66" charset="0"/>
                <a:ea typeface="宋体" pitchFamily="2" charset="-122"/>
              </a:rPr>
              <a:t>节点) </a:t>
            </a:r>
            <a:r>
              <a:rPr lang="en-US" altLang="zh-CN" sz="2400">
                <a:latin typeface="Comic Sans MS" pitchFamily="66" charset="0"/>
                <a:ea typeface="宋体" pitchFamily="2" charset="-122"/>
              </a:rPr>
              <a:t>and </a:t>
            </a:r>
            <a:r>
              <a:rPr lang="en-US" altLang="zh-CN" sz="2400" b="1" i="1">
                <a:solidFill>
                  <a:srgbClr val="CC00FF"/>
                </a:solidFill>
                <a:latin typeface="Comic Sans MS" pitchFamily="66" charset="0"/>
                <a:ea typeface="宋体" pitchFamily="2" charset="-122"/>
              </a:rPr>
              <a:t>branches (</a:t>
            </a:r>
            <a:r>
              <a:rPr lang="zh-CN" altLang="en-US" sz="2400" b="1" i="1">
                <a:solidFill>
                  <a:srgbClr val="CC00FF"/>
                </a:solidFill>
                <a:latin typeface="Comic Sans MS" pitchFamily="66" charset="0"/>
                <a:ea typeface="宋体" pitchFamily="2" charset="-122"/>
              </a:rPr>
              <a:t>分支)</a:t>
            </a:r>
            <a:r>
              <a:rPr lang="zh-CN" altLang="en-US" sz="2400" i="1">
                <a:latin typeface="Comic Sans MS" pitchFamily="66" charset="0"/>
                <a:ea typeface="宋体" pitchFamily="2" charset="-122"/>
              </a:rPr>
              <a:t> </a:t>
            </a:r>
            <a:r>
              <a:rPr lang="en-US" altLang="zh-CN" sz="2400">
                <a:latin typeface="Comic Sans MS" pitchFamily="66" charset="0"/>
                <a:ea typeface="宋体" pitchFamily="2" charset="-122"/>
              </a:rPr>
              <a:t>which may be related directly to the </a:t>
            </a:r>
            <a:r>
              <a:rPr lang="en-US" altLang="zh-CN" sz="2400" b="1" i="1">
                <a:solidFill>
                  <a:srgbClr val="CC00FF"/>
                </a:solidFill>
                <a:latin typeface="Comic Sans MS" pitchFamily="66" charset="0"/>
                <a:ea typeface="宋体" pitchFamily="2" charset="-122"/>
              </a:rPr>
              <a:t>generalized scattering parameters.</a:t>
            </a:r>
          </a:p>
          <a:p>
            <a:pPr eaLnBrk="1" hangingPunct="1">
              <a:lnSpc>
                <a:spcPct val="90000"/>
              </a:lnSpc>
              <a:buFontTx/>
              <a:buNone/>
            </a:pPr>
            <a:endParaRPr lang="zh-CN" altLang="en-US" sz="2400" b="1" i="1">
              <a:solidFill>
                <a:srgbClr val="CC00FF"/>
              </a:solidFill>
              <a:latin typeface="Comic Sans MS" pitchFamily="66" charset="0"/>
              <a:ea typeface="宋体" pitchFamily="2" charset="-122"/>
            </a:endParaRPr>
          </a:p>
        </p:txBody>
      </p:sp>
      <p:sp>
        <p:nvSpPr>
          <p:cNvPr id="6147" name="Rectangle 3"/>
          <p:cNvSpPr>
            <a:spLocks noChangeArrowheads="1"/>
          </p:cNvSpPr>
          <p:nvPr/>
        </p:nvSpPr>
        <p:spPr bwMode="auto">
          <a:xfrm>
            <a:off x="838200" y="1524000"/>
            <a:ext cx="7772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pPr>
            <a:r>
              <a:rPr lang="zh-CN" altLang="en-US" sz="2400" b="1">
                <a:latin typeface="Comic Sans MS" pitchFamily="66" charset="0"/>
                <a:ea typeface="楷体_GB2312" pitchFamily="49" charset="-122"/>
              </a:rPr>
              <a:t>什么是信号流图</a:t>
            </a:r>
            <a:r>
              <a:rPr lang="en-US" altLang="zh-CN" sz="2400" b="1">
                <a:latin typeface="Comic Sans MS" pitchFamily="66" charset="0"/>
                <a:ea typeface="楷体_GB2312" pitchFamily="49" charset="-122"/>
              </a:rPr>
              <a:t>？</a:t>
            </a:r>
          </a:p>
          <a:p>
            <a:pPr algn="just" eaLnBrk="1" hangingPunct="1">
              <a:lnSpc>
                <a:spcPct val="90000"/>
              </a:lnSpc>
              <a:buFontTx/>
              <a:buNone/>
            </a:pPr>
            <a:r>
              <a:rPr lang="en-US" altLang="zh-CN" sz="2400" b="1" i="1">
                <a:solidFill>
                  <a:srgbClr val="CC00FF"/>
                </a:solidFill>
                <a:latin typeface="Comic Sans MS" pitchFamily="66" charset="0"/>
                <a:ea typeface="宋体" pitchFamily="2" charset="-122"/>
              </a:rPr>
              <a:t>   </a:t>
            </a:r>
            <a:r>
              <a:rPr lang="zh-CN" altLang="en-US" sz="2400" b="1">
                <a:solidFill>
                  <a:srgbClr val="CC00FF"/>
                </a:solidFill>
                <a:latin typeface="楷体_GB2312" pitchFamily="49" charset="-122"/>
                <a:ea typeface="楷体_GB2312" pitchFamily="49" charset="-122"/>
              </a:rPr>
              <a:t>它是用一个有向图来描述线形方程组变量之间的关系，因而可以不用解电路方程，而从图形得到解答，简化电路分析。</a:t>
            </a:r>
          </a:p>
          <a:p>
            <a:pPr algn="just" eaLnBrk="1" hangingPunct="1">
              <a:lnSpc>
                <a:spcPct val="90000"/>
              </a:lnSpc>
              <a:buFontTx/>
              <a:buNone/>
            </a:pPr>
            <a:r>
              <a:rPr lang="zh-CN" altLang="en-US" sz="2400" b="1">
                <a:solidFill>
                  <a:srgbClr val="CC00FF"/>
                </a:solidFill>
                <a:latin typeface="楷体_GB2312" pitchFamily="49" charset="-122"/>
                <a:ea typeface="楷体_GB2312" pitchFamily="49" charset="-122"/>
              </a:rPr>
              <a:t>  信号流图结合散射参数，则是分析微波网络和微波测量系统的简便而有效的方法。</a:t>
            </a:r>
          </a:p>
          <a:p>
            <a:pPr algn="just" eaLnBrk="1" hangingPunct="1">
              <a:lnSpc>
                <a:spcPct val="90000"/>
              </a:lnSpc>
              <a:buFontTx/>
              <a:buNone/>
            </a:pPr>
            <a:endParaRPr lang="en-US" altLang="zh-CN" sz="2400" b="1">
              <a:solidFill>
                <a:srgbClr val="CC00FF"/>
              </a:solidFill>
              <a:latin typeface="楷体_GB2312" pitchFamily="49" charset="-122"/>
              <a:ea typeface="楷体_GB2312" pitchFamily="49" charset="-122"/>
            </a:endParaRPr>
          </a:p>
          <a:p>
            <a:pPr eaLnBrk="1" hangingPunct="1">
              <a:lnSpc>
                <a:spcPct val="90000"/>
              </a:lnSpc>
              <a:buFontTx/>
              <a:buNone/>
            </a:pPr>
            <a:endParaRPr lang="zh-CN" altLang="en-US" sz="2400" b="1" i="1">
              <a:solidFill>
                <a:srgbClr val="CC00FF"/>
              </a:solidFill>
              <a:latin typeface="Comic Sans MS" pitchFamily="66" charset="0"/>
              <a:ea typeface="宋体" pitchFamily="2" charset="-122"/>
            </a:endParaRPr>
          </a:p>
        </p:txBody>
      </p:sp>
      <p:sp>
        <p:nvSpPr>
          <p:cNvPr id="6148"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09F4104-B63A-4AEE-9237-5AC82D0B0E3C}" type="slidenum">
              <a:rPr lang="zh-CN" altLang="en-US" sz="1400"/>
              <a:pPr eaLnBrk="1" hangingPunct="1"/>
              <a:t>49</a:t>
            </a:fld>
            <a:endParaRPr lang="en-US" altLang="zh-CN" sz="1400"/>
          </a:p>
        </p:txBody>
      </p:sp>
    </p:spTree>
    <p:extLst>
      <p:ext uri="{BB962C8B-B14F-4D97-AF65-F5344CB8AC3E}">
        <p14:creationId xmlns:p14="http://schemas.microsoft.com/office/powerpoint/2010/main" val="3923234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838200" y="1981200"/>
            <a:ext cx="7772400" cy="3895725"/>
          </a:xfrm>
        </p:spPr>
        <p:txBody>
          <a:bodyPr>
            <a:normAutofit/>
          </a:bodyPr>
          <a:lstStyle/>
          <a:p>
            <a:pPr algn="just" eaLnBrk="1" hangingPunct="1">
              <a:lnSpc>
                <a:spcPct val="90000"/>
              </a:lnSpc>
            </a:pPr>
            <a:r>
              <a:rPr lang="zh-CN" altLang="en-US" sz="2800" dirty="0">
                <a:latin typeface="Times New Roman" pitchFamily="18" charset="0"/>
                <a:ea typeface="宋体" pitchFamily="2" charset="-122"/>
              </a:rPr>
              <a:t>在很多情况下</a:t>
            </a:r>
            <a:r>
              <a:rPr lang="en-US" altLang="zh-CN" sz="2800" dirty="0">
                <a:latin typeface="Times New Roman" pitchFamily="18" charset="0"/>
                <a:ea typeface="宋体" pitchFamily="2" charset="-122"/>
              </a:rPr>
              <a:t>, </a:t>
            </a:r>
            <a:r>
              <a:rPr lang="zh-CN" altLang="en-US" sz="2800" dirty="0">
                <a:latin typeface="Times New Roman" pitchFamily="18" charset="0"/>
                <a:ea typeface="宋体" pitchFamily="2" charset="-122"/>
              </a:rPr>
              <a:t>会遇到一些网络级联的问题</a:t>
            </a:r>
            <a:r>
              <a:rPr lang="en-US" altLang="zh-CN" sz="2800" dirty="0">
                <a:latin typeface="Times New Roman" pitchFamily="18" charset="0"/>
                <a:ea typeface="宋体" pitchFamily="2" charset="-122"/>
              </a:rPr>
              <a:t>. </a:t>
            </a:r>
          </a:p>
          <a:p>
            <a:pPr algn="just" eaLnBrk="1" hangingPunct="1">
              <a:lnSpc>
                <a:spcPct val="90000"/>
              </a:lnSpc>
            </a:pPr>
            <a:endParaRPr lang="en-US" altLang="zh-CN" sz="2800" dirty="0">
              <a:latin typeface="Times New Roman" pitchFamily="18" charset="0"/>
              <a:ea typeface="宋体" pitchFamily="2" charset="-122"/>
            </a:endParaRPr>
          </a:p>
          <a:p>
            <a:pPr algn="just" eaLnBrk="1" hangingPunct="1">
              <a:lnSpc>
                <a:spcPct val="90000"/>
              </a:lnSpc>
            </a:pPr>
            <a:r>
              <a:rPr lang="zh-CN" altLang="en-US" sz="2800" dirty="0">
                <a:latin typeface="Times New Roman" pitchFamily="18" charset="0"/>
                <a:ea typeface="宋体" pitchFamily="2" charset="-122"/>
              </a:rPr>
              <a:t>常用的级联方式可分为以下几种形式</a:t>
            </a:r>
            <a:r>
              <a:rPr lang="en-US" altLang="zh-CN" sz="2800" dirty="0">
                <a:latin typeface="Times New Roman" pitchFamily="18" charset="0"/>
                <a:ea typeface="宋体" pitchFamily="2" charset="-122"/>
              </a:rPr>
              <a:t>:</a:t>
            </a:r>
          </a:p>
          <a:p>
            <a:pPr algn="just" eaLnBrk="1" hangingPunct="1">
              <a:lnSpc>
                <a:spcPct val="90000"/>
              </a:lnSpc>
              <a:buFontTx/>
              <a:buNone/>
            </a:pPr>
            <a:r>
              <a:rPr lang="en-US" altLang="zh-CN" sz="2800" dirty="0">
                <a:latin typeface="Times New Roman" pitchFamily="18" charset="0"/>
                <a:ea typeface="宋体" pitchFamily="2" charset="-122"/>
              </a:rPr>
              <a:t>     </a:t>
            </a:r>
            <a:r>
              <a:rPr lang="en-US" altLang="zh-CN" sz="2800" i="1" dirty="0">
                <a:solidFill>
                  <a:srgbClr val="CC00FF"/>
                </a:solidFill>
                <a:latin typeface="Times New Roman" pitchFamily="18" charset="0"/>
                <a:ea typeface="宋体" pitchFamily="2" charset="-122"/>
              </a:rPr>
              <a:t>Series connection (</a:t>
            </a:r>
            <a:r>
              <a:rPr lang="zh-CN" altLang="en-US" sz="2800" i="1" dirty="0">
                <a:solidFill>
                  <a:srgbClr val="CC00FF"/>
                </a:solidFill>
                <a:latin typeface="Times New Roman" pitchFamily="18" charset="0"/>
                <a:ea typeface="宋体" pitchFamily="2" charset="-122"/>
              </a:rPr>
              <a:t>串联)</a:t>
            </a:r>
          </a:p>
          <a:p>
            <a:pPr algn="just" eaLnBrk="1" hangingPunct="1">
              <a:lnSpc>
                <a:spcPct val="90000"/>
              </a:lnSpc>
              <a:buFontTx/>
              <a:buNone/>
            </a:pPr>
            <a:r>
              <a:rPr lang="en-US" altLang="zh-CN" sz="2800" i="1" dirty="0">
                <a:solidFill>
                  <a:srgbClr val="CC00FF"/>
                </a:solidFill>
                <a:latin typeface="Times New Roman" pitchFamily="18" charset="0"/>
                <a:ea typeface="宋体" pitchFamily="2" charset="-122"/>
              </a:rPr>
              <a:t>     Shunt connection  (</a:t>
            </a:r>
            <a:r>
              <a:rPr lang="zh-CN" altLang="en-US" sz="2800" i="1" dirty="0">
                <a:solidFill>
                  <a:srgbClr val="CC00FF"/>
                </a:solidFill>
                <a:latin typeface="Times New Roman" pitchFamily="18" charset="0"/>
                <a:ea typeface="宋体" pitchFamily="2" charset="-122"/>
              </a:rPr>
              <a:t>并联)</a:t>
            </a:r>
          </a:p>
          <a:p>
            <a:pPr algn="just" eaLnBrk="1" hangingPunct="1">
              <a:lnSpc>
                <a:spcPct val="90000"/>
              </a:lnSpc>
              <a:buFontTx/>
              <a:buNone/>
            </a:pPr>
            <a:r>
              <a:rPr lang="en-US" altLang="zh-CN" sz="2800" i="1" dirty="0">
                <a:solidFill>
                  <a:srgbClr val="CC00FF"/>
                </a:solidFill>
                <a:latin typeface="Times New Roman" pitchFamily="18" charset="0"/>
                <a:ea typeface="宋体" pitchFamily="2" charset="-122"/>
              </a:rPr>
              <a:t>     Cascaded connection (</a:t>
            </a:r>
            <a:r>
              <a:rPr lang="zh-CN" altLang="en-US" sz="2800" i="1" dirty="0">
                <a:solidFill>
                  <a:srgbClr val="CC00FF"/>
                </a:solidFill>
                <a:latin typeface="Times New Roman" pitchFamily="18" charset="0"/>
                <a:ea typeface="宋体" pitchFamily="2" charset="-122"/>
              </a:rPr>
              <a:t>级联)</a:t>
            </a:r>
          </a:p>
          <a:p>
            <a:pPr algn="just" eaLnBrk="1" hangingPunct="1">
              <a:lnSpc>
                <a:spcPct val="90000"/>
              </a:lnSpc>
              <a:buFontTx/>
              <a:buNone/>
            </a:pPr>
            <a:endParaRPr lang="zh-CN" altLang="en-US" sz="2800" i="1" dirty="0">
              <a:latin typeface="Times New Roman" pitchFamily="18" charset="0"/>
              <a:ea typeface="宋体" pitchFamily="2" charset="-122"/>
            </a:endParaRPr>
          </a:p>
        </p:txBody>
      </p:sp>
      <p:sp>
        <p:nvSpPr>
          <p:cNvPr id="31747" name="Rectangle 3"/>
          <p:cNvSpPr>
            <a:spLocks noGrp="1" noChangeArrowheads="1"/>
          </p:cNvSpPr>
          <p:nvPr>
            <p:ph type="title"/>
          </p:nvPr>
        </p:nvSpPr>
        <p:spPr>
          <a:xfrm>
            <a:off x="1042988" y="836613"/>
            <a:ext cx="3733800" cy="1143000"/>
          </a:xfrm>
          <a:noFill/>
        </p:spPr>
        <p:txBody>
          <a:bodyPr/>
          <a:lstStyle/>
          <a:p>
            <a:pPr eaLnBrk="1" hangingPunct="1"/>
            <a:r>
              <a:rPr lang="zh-CN" altLang="en-US" b="1" i="0">
                <a:solidFill>
                  <a:srgbClr val="0066FF"/>
                </a:solidFill>
                <a:ea typeface="楷体_GB2312" pitchFamily="49" charset="-122"/>
              </a:rPr>
              <a:t>网络组合问题</a:t>
            </a:r>
            <a:endParaRPr lang="en-US" altLang="zh-CN" b="1" i="0">
              <a:solidFill>
                <a:srgbClr val="0066FF"/>
              </a:solidFill>
              <a:ea typeface="楷体_GB2312" pitchFamily="49" charset="-122"/>
            </a:endParaRPr>
          </a:p>
        </p:txBody>
      </p:sp>
      <p:sp>
        <p:nvSpPr>
          <p:cNvPr id="31748"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98615B8-A66E-4E13-B6C9-FABC5A3F78FF}" type="slidenum">
              <a:rPr lang="zh-CN" altLang="en-US" sz="1400"/>
              <a:pPr eaLnBrk="1" hangingPunct="1"/>
              <a:t>5</a:t>
            </a:fld>
            <a:endParaRPr lang="en-US" altLang="zh-CN" sz="1400"/>
          </a:p>
        </p:txBody>
      </p:sp>
    </p:spTree>
    <p:extLst>
      <p:ext uri="{BB962C8B-B14F-4D97-AF65-F5344CB8AC3E}">
        <p14:creationId xmlns:p14="http://schemas.microsoft.com/office/powerpoint/2010/main" val="36950809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066800" y="838200"/>
            <a:ext cx="2743200" cy="593725"/>
          </a:xfrm>
        </p:spPr>
        <p:txBody>
          <a:bodyPr>
            <a:normAutofit fontScale="90000"/>
          </a:bodyPr>
          <a:lstStyle/>
          <a:p>
            <a:pPr eaLnBrk="1" hangingPunct="1"/>
            <a:r>
              <a:rPr lang="en-US" altLang="zh-CN" sz="4000" smtClean="0">
                <a:ea typeface="宋体" pitchFamily="2" charset="-122"/>
              </a:rPr>
              <a:t>Nodes</a:t>
            </a:r>
          </a:p>
        </p:txBody>
      </p:sp>
      <p:sp>
        <p:nvSpPr>
          <p:cNvPr id="7171" name="Rectangle 3"/>
          <p:cNvSpPr>
            <a:spLocks noGrp="1" noChangeArrowheads="1"/>
          </p:cNvSpPr>
          <p:nvPr>
            <p:ph type="body" idx="1"/>
          </p:nvPr>
        </p:nvSpPr>
        <p:spPr>
          <a:xfrm>
            <a:off x="685800" y="1752600"/>
            <a:ext cx="7772400" cy="4191000"/>
          </a:xfrm>
        </p:spPr>
        <p:txBody>
          <a:bodyPr>
            <a:normAutofit fontScale="92500" lnSpcReduction="10000"/>
          </a:bodyPr>
          <a:lstStyle/>
          <a:p>
            <a:pPr algn="just" eaLnBrk="1" hangingPunct="1"/>
            <a:r>
              <a:rPr lang="en-US" altLang="zh-CN" sz="2800" b="1" u="sng" smtClean="0">
                <a:solidFill>
                  <a:srgbClr val="CC00FF"/>
                </a:solidFill>
                <a:latin typeface="TimesNewRoman" charset="0"/>
                <a:ea typeface="宋体" pitchFamily="2" charset="-122"/>
              </a:rPr>
              <a:t>Nodes(</a:t>
            </a:r>
            <a:r>
              <a:rPr lang="zh-CN" altLang="en-US" sz="2800" b="1" u="sng" smtClean="0">
                <a:solidFill>
                  <a:srgbClr val="CC00FF"/>
                </a:solidFill>
                <a:latin typeface="TimesNewRoman" charset="0"/>
                <a:ea typeface="宋体" pitchFamily="2" charset="-122"/>
              </a:rPr>
              <a:t>节点)</a:t>
            </a:r>
            <a:r>
              <a:rPr lang="zh-CN" altLang="en-US" sz="2800" smtClean="0">
                <a:latin typeface="TimesNewRoman" charset="0"/>
                <a:ea typeface="宋体" pitchFamily="2" charset="-122"/>
              </a:rPr>
              <a:t> - </a:t>
            </a:r>
            <a:r>
              <a:rPr lang="en-US" altLang="zh-CN" sz="2800" smtClean="0">
                <a:latin typeface="TimesNewRoman" charset="0"/>
                <a:ea typeface="宋体" pitchFamily="2" charset="-122"/>
              </a:rPr>
              <a:t>Each node represents either an incident wave (a wave entering the port) or a scattered wave (a wave leaving the port). Thus, the signal flow graph for a N-port network contains 2N nodes. </a:t>
            </a:r>
            <a:r>
              <a:rPr lang="zh-CN" altLang="en-US" sz="2800" b="1" smtClean="0">
                <a:solidFill>
                  <a:srgbClr val="CC00FF"/>
                </a:solidFill>
                <a:latin typeface="TimesNewRoman" charset="0"/>
                <a:ea typeface="楷体_GB2312" pitchFamily="49" charset="-122"/>
              </a:rPr>
              <a:t>某个节点代表入射波或反射波</a:t>
            </a:r>
            <a:endParaRPr lang="en-US" altLang="zh-CN" sz="2800" b="1" smtClean="0">
              <a:solidFill>
                <a:srgbClr val="CC00FF"/>
              </a:solidFill>
              <a:latin typeface="TimesNewRoman" charset="0"/>
              <a:ea typeface="楷体_GB2312" pitchFamily="49" charset="-122"/>
            </a:endParaRPr>
          </a:p>
          <a:p>
            <a:pPr algn="just" eaLnBrk="1" hangingPunct="1">
              <a:buFontTx/>
              <a:buNone/>
            </a:pPr>
            <a:r>
              <a:rPr lang="en-US" altLang="zh-CN" sz="2800" smtClean="0">
                <a:latin typeface="TimesNewRoman" charset="0"/>
                <a:ea typeface="宋体" pitchFamily="2" charset="-122"/>
              </a:rPr>
              <a:t>    Following the convention of the generalized scattering parameters, </a:t>
            </a:r>
            <a:r>
              <a:rPr lang="en-US" altLang="zh-CN" sz="2800" i="1" smtClean="0">
                <a:solidFill>
                  <a:srgbClr val="9933FF"/>
                </a:solidFill>
                <a:latin typeface="TimesNewRoman" charset="0"/>
                <a:ea typeface="宋体" pitchFamily="2" charset="-122"/>
              </a:rPr>
              <a:t>the </a:t>
            </a:r>
            <a:r>
              <a:rPr lang="en-US" altLang="zh-CN" sz="2800" i="1" smtClean="0">
                <a:solidFill>
                  <a:srgbClr val="9933FF"/>
                </a:solidFill>
                <a:latin typeface="TimesNewRoman,Italic" charset="0"/>
                <a:ea typeface="宋体" pitchFamily="2" charset="-122"/>
              </a:rPr>
              <a:t>i</a:t>
            </a:r>
            <a:r>
              <a:rPr lang="en-US" altLang="zh-CN" sz="2800" i="1" baseline="30000" smtClean="0">
                <a:solidFill>
                  <a:srgbClr val="9933FF"/>
                </a:solidFill>
                <a:latin typeface="TimesNewRoman,Italic" charset="0"/>
                <a:ea typeface="宋体" pitchFamily="2" charset="-122"/>
              </a:rPr>
              <a:t>th</a:t>
            </a:r>
            <a:r>
              <a:rPr lang="en-US" altLang="zh-CN" sz="2800" i="1" smtClean="0">
                <a:solidFill>
                  <a:srgbClr val="9933FF"/>
                </a:solidFill>
                <a:latin typeface="TimesNewRoman,Italic" charset="0"/>
                <a:ea typeface="宋体" pitchFamily="2" charset="-122"/>
              </a:rPr>
              <a:t> </a:t>
            </a:r>
            <a:r>
              <a:rPr lang="en-US" altLang="zh-CN" sz="2800" i="1" smtClean="0">
                <a:solidFill>
                  <a:srgbClr val="9933FF"/>
                </a:solidFill>
                <a:latin typeface="TimesNewRoman" charset="0"/>
                <a:ea typeface="宋体" pitchFamily="2" charset="-122"/>
              </a:rPr>
              <a:t>port is defined by two nodes</a:t>
            </a:r>
            <a:r>
              <a:rPr lang="en-US" altLang="zh-CN" sz="2800" smtClean="0">
                <a:latin typeface="TimesNewRoman" charset="0"/>
                <a:ea typeface="宋体" pitchFamily="2" charset="-122"/>
              </a:rPr>
              <a:t>: </a:t>
            </a:r>
            <a:r>
              <a:rPr lang="en-US" altLang="zh-CN" sz="2800" i="1" smtClean="0">
                <a:latin typeface="TimesNewRoman,Italic" charset="0"/>
                <a:ea typeface="宋体" pitchFamily="2" charset="-122"/>
              </a:rPr>
              <a:t>a</a:t>
            </a:r>
            <a:r>
              <a:rPr lang="en-US" altLang="zh-CN" sz="2800" i="1" baseline="-25000" smtClean="0">
                <a:latin typeface="TimesNewRoman,Italic" charset="0"/>
                <a:ea typeface="宋体" pitchFamily="2" charset="-122"/>
              </a:rPr>
              <a:t>i</a:t>
            </a:r>
            <a:r>
              <a:rPr lang="en-US" altLang="zh-CN" sz="2800" i="1" smtClean="0">
                <a:latin typeface="TimesNewRoman,Italic" charset="0"/>
                <a:ea typeface="宋体" pitchFamily="2" charset="-122"/>
              </a:rPr>
              <a:t> </a:t>
            </a:r>
            <a:r>
              <a:rPr lang="en-US" altLang="zh-CN" sz="2800" smtClean="0">
                <a:latin typeface="TimesNewRoman" charset="0"/>
                <a:ea typeface="宋体" pitchFamily="2" charset="-122"/>
              </a:rPr>
              <a:t>represents the wave entering the </a:t>
            </a:r>
            <a:r>
              <a:rPr lang="en-US" altLang="zh-CN" sz="2800" i="1" smtClean="0">
                <a:latin typeface="TimesNewRoman,Italic" charset="0"/>
                <a:ea typeface="宋体" pitchFamily="2" charset="-122"/>
              </a:rPr>
              <a:t>i</a:t>
            </a:r>
            <a:r>
              <a:rPr lang="en-US" altLang="zh-CN" sz="2800" i="1" baseline="30000" smtClean="0">
                <a:latin typeface="TimesNewRoman,Italic" charset="0"/>
                <a:ea typeface="宋体" pitchFamily="2" charset="-122"/>
              </a:rPr>
              <a:t>th</a:t>
            </a:r>
            <a:r>
              <a:rPr lang="en-US" altLang="zh-CN" sz="2800" i="1" smtClean="0">
                <a:latin typeface="TimesNewRoman,Italic" charset="0"/>
                <a:ea typeface="宋体" pitchFamily="2" charset="-122"/>
              </a:rPr>
              <a:t> </a:t>
            </a:r>
            <a:r>
              <a:rPr lang="en-US" altLang="zh-CN" sz="2800" smtClean="0">
                <a:latin typeface="TimesNewRoman" charset="0"/>
                <a:ea typeface="宋体" pitchFamily="2" charset="-122"/>
              </a:rPr>
              <a:t>port while </a:t>
            </a:r>
            <a:r>
              <a:rPr lang="en-US" altLang="zh-CN" sz="2800" i="1" smtClean="0">
                <a:latin typeface="TimesNewRoman,Italic" charset="0"/>
                <a:ea typeface="宋体" pitchFamily="2" charset="-122"/>
              </a:rPr>
              <a:t>b</a:t>
            </a:r>
            <a:r>
              <a:rPr lang="en-US" altLang="zh-CN" sz="2800" i="1" baseline="-25000" smtClean="0">
                <a:latin typeface="TimesNewRoman,Italic" charset="0"/>
                <a:ea typeface="宋体" pitchFamily="2" charset="-122"/>
              </a:rPr>
              <a:t>i</a:t>
            </a:r>
            <a:r>
              <a:rPr lang="en-US" altLang="zh-CN" sz="2800" i="1" smtClean="0">
                <a:latin typeface="TimesNewRoman,Italic" charset="0"/>
                <a:ea typeface="宋体" pitchFamily="2" charset="-122"/>
              </a:rPr>
              <a:t> </a:t>
            </a:r>
            <a:r>
              <a:rPr lang="en-US" altLang="zh-CN" sz="2800" smtClean="0">
                <a:latin typeface="TimesNewRoman" charset="0"/>
                <a:ea typeface="宋体" pitchFamily="2" charset="-122"/>
              </a:rPr>
              <a:t>represents the wave leaving the </a:t>
            </a:r>
            <a:r>
              <a:rPr lang="en-US" altLang="zh-CN" sz="2800" i="1" smtClean="0">
                <a:latin typeface="TimesNewRoman,Italic" charset="0"/>
                <a:ea typeface="宋体" pitchFamily="2" charset="-122"/>
              </a:rPr>
              <a:t>i</a:t>
            </a:r>
            <a:r>
              <a:rPr lang="en-US" altLang="zh-CN" sz="2800" i="1" baseline="30000" smtClean="0">
                <a:latin typeface="TimesNewRoman,Italic" charset="0"/>
                <a:ea typeface="宋体" pitchFamily="2" charset="-122"/>
              </a:rPr>
              <a:t>th</a:t>
            </a:r>
            <a:r>
              <a:rPr lang="en-US" altLang="zh-CN" sz="2800" i="1" smtClean="0">
                <a:latin typeface="TimesNewRoman,Italic" charset="0"/>
                <a:ea typeface="宋体" pitchFamily="2" charset="-122"/>
              </a:rPr>
              <a:t> </a:t>
            </a:r>
            <a:r>
              <a:rPr lang="en-US" altLang="zh-CN" sz="2800" smtClean="0">
                <a:latin typeface="TimesNewRoman" charset="0"/>
                <a:ea typeface="宋体" pitchFamily="2" charset="-122"/>
              </a:rPr>
              <a:t>port.</a:t>
            </a:r>
          </a:p>
          <a:p>
            <a:pPr algn="just" eaLnBrk="1" hangingPunct="1"/>
            <a:endParaRPr lang="en-US" altLang="zh-CN" sz="2800" smtClean="0">
              <a:latin typeface="TimesNewRoman" charset="0"/>
              <a:ea typeface="宋体" pitchFamily="2" charset="-122"/>
            </a:endParaRPr>
          </a:p>
          <a:p>
            <a:pPr algn="just" eaLnBrk="1" hangingPunct="1"/>
            <a:endParaRPr lang="zh-CN" altLang="en-US" sz="2800" smtClean="0">
              <a:latin typeface="Times New Roman" pitchFamily="18" charset="0"/>
              <a:ea typeface="宋体" pitchFamily="2" charset="-122"/>
            </a:endParaRPr>
          </a:p>
        </p:txBody>
      </p:sp>
      <p:sp>
        <p:nvSpPr>
          <p:cNvPr id="7172"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CCEBC55-497D-4DFC-AF0B-B09C0923EAB4}" type="slidenum">
              <a:rPr lang="zh-CN" altLang="en-US" sz="1400"/>
              <a:pPr eaLnBrk="1" hangingPunct="1"/>
              <a:t>50</a:t>
            </a:fld>
            <a:endParaRPr lang="en-US" altLang="zh-CN" sz="1400"/>
          </a:p>
        </p:txBody>
      </p:sp>
    </p:spTree>
    <p:extLst>
      <p:ext uri="{BB962C8B-B14F-4D97-AF65-F5344CB8AC3E}">
        <p14:creationId xmlns:p14="http://schemas.microsoft.com/office/powerpoint/2010/main" val="13785911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755650" y="2060575"/>
            <a:ext cx="7772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r>
              <a:rPr lang="en-US" altLang="zh-CN" sz="2800" b="1" u="sng">
                <a:solidFill>
                  <a:srgbClr val="CC00FF"/>
                </a:solidFill>
                <a:latin typeface="TimesNewRoman" charset="0"/>
                <a:ea typeface="宋体" pitchFamily="2" charset="-122"/>
              </a:rPr>
              <a:t>Branches</a:t>
            </a:r>
            <a:r>
              <a:rPr lang="en-US" altLang="zh-CN" sz="2800">
                <a:latin typeface="TimesNewRoman" charset="0"/>
                <a:ea typeface="宋体" pitchFamily="2" charset="-122"/>
              </a:rPr>
              <a:t> (</a:t>
            </a:r>
            <a:r>
              <a:rPr lang="zh-CN" altLang="en-US" sz="2800">
                <a:latin typeface="TimesNewRoman" charset="0"/>
                <a:ea typeface="宋体" pitchFamily="2" charset="-122"/>
              </a:rPr>
              <a:t>分支)- </a:t>
            </a:r>
            <a:r>
              <a:rPr lang="en-US" altLang="zh-CN" sz="2800">
                <a:latin typeface="TimesNewRoman" charset="0"/>
                <a:ea typeface="宋体" pitchFamily="2" charset="-122"/>
              </a:rPr>
              <a:t>Each branch is a path from an </a:t>
            </a:r>
            <a:r>
              <a:rPr lang="en-US" altLang="zh-CN" sz="2800" i="1">
                <a:latin typeface="TimesNewRoman,Italic" charset="0"/>
                <a:ea typeface="宋体" pitchFamily="2" charset="-122"/>
              </a:rPr>
              <a:t>a</a:t>
            </a:r>
            <a:r>
              <a:rPr lang="en-US" altLang="zh-CN" sz="2800">
                <a:latin typeface="TimesNewRoman" charset="0"/>
                <a:ea typeface="宋体" pitchFamily="2" charset="-122"/>
              </a:rPr>
              <a:t>-node to a </a:t>
            </a:r>
            <a:r>
              <a:rPr lang="en-US" altLang="zh-CN" sz="2800" i="1">
                <a:latin typeface="TimesNewRoman,Italic" charset="0"/>
                <a:ea typeface="宋体" pitchFamily="2" charset="-122"/>
              </a:rPr>
              <a:t>b</a:t>
            </a:r>
            <a:r>
              <a:rPr lang="en-US" altLang="zh-CN" sz="2800">
                <a:latin typeface="TimesNewRoman" charset="0"/>
                <a:ea typeface="宋体" pitchFamily="2" charset="-122"/>
              </a:rPr>
              <a:t>-node which represents the signal flow within the N-port network.</a:t>
            </a:r>
          </a:p>
          <a:p>
            <a:pPr algn="just" eaLnBrk="1" hangingPunct="1">
              <a:buFontTx/>
              <a:buNone/>
            </a:pPr>
            <a:r>
              <a:rPr lang="en-US" altLang="zh-CN" sz="2800">
                <a:latin typeface="TimesNewRoman" charset="0"/>
                <a:ea typeface="宋体" pitchFamily="2" charset="-122"/>
              </a:rPr>
              <a:t>     </a:t>
            </a:r>
            <a:r>
              <a:rPr lang="zh-CN" altLang="en-US" sz="2800" b="1">
                <a:solidFill>
                  <a:srgbClr val="CC00FF"/>
                </a:solidFill>
                <a:latin typeface="TimesNewRoman" charset="0"/>
                <a:ea typeface="楷体_GB2312" pitchFamily="49" charset="-122"/>
              </a:rPr>
              <a:t>分支代表网络内部信号的流向</a:t>
            </a:r>
            <a:r>
              <a:rPr lang="zh-CN" altLang="en-US" sz="2800" b="1">
                <a:solidFill>
                  <a:srgbClr val="CC00FF"/>
                </a:solidFill>
                <a:latin typeface="TimesNewRoman" charset="0"/>
                <a:ea typeface="宋体" pitchFamily="2" charset="-122"/>
              </a:rPr>
              <a:t>。</a:t>
            </a:r>
          </a:p>
          <a:p>
            <a:pPr algn="just" eaLnBrk="1" hangingPunct="1">
              <a:buFontTx/>
              <a:buChar char="•"/>
            </a:pPr>
            <a:r>
              <a:rPr lang="en-US" altLang="zh-CN" sz="2800">
                <a:latin typeface="TimesNewRoman" charset="0"/>
                <a:ea typeface="宋体" pitchFamily="2" charset="-122"/>
              </a:rPr>
              <a:t> Thus, each branch is associated with a particular scattering parameter or a reflection coefficient.</a:t>
            </a:r>
          </a:p>
          <a:p>
            <a:pPr algn="just" eaLnBrk="1" hangingPunct="1">
              <a:buFontTx/>
              <a:buNone/>
            </a:pPr>
            <a:r>
              <a:rPr lang="en-US" altLang="zh-CN" sz="2800">
                <a:latin typeface="TimesNewRoman" charset="0"/>
                <a:ea typeface="宋体" pitchFamily="2" charset="-122"/>
              </a:rPr>
              <a:t>    </a:t>
            </a:r>
            <a:r>
              <a:rPr lang="zh-CN" altLang="en-US" sz="2800" b="1">
                <a:solidFill>
                  <a:srgbClr val="CC00FF"/>
                </a:solidFill>
                <a:latin typeface="TimesNewRoman" charset="0"/>
                <a:ea typeface="楷体_GB2312" pitchFamily="49" charset="-122"/>
              </a:rPr>
              <a:t>每个分支和某一特定的散射参数或反射系数相联系。</a:t>
            </a:r>
            <a:endParaRPr lang="en-US" altLang="zh-CN" sz="2800" b="1">
              <a:solidFill>
                <a:srgbClr val="CC00FF"/>
              </a:solidFill>
              <a:latin typeface="TimesNewRoman" charset="0"/>
              <a:ea typeface="楷体_GB2312" pitchFamily="49" charset="-122"/>
            </a:endParaRPr>
          </a:p>
          <a:p>
            <a:pPr algn="just" eaLnBrk="1" hangingPunct="1">
              <a:buFontTx/>
              <a:buChar char="•"/>
            </a:pPr>
            <a:endParaRPr lang="zh-CN" altLang="en-US" sz="2400" b="1">
              <a:solidFill>
                <a:srgbClr val="CC00FF"/>
              </a:solidFill>
              <a:latin typeface="Times New Roman" pitchFamily="18" charset="0"/>
              <a:ea typeface="楷体_GB2312" pitchFamily="49" charset="-122"/>
            </a:endParaRPr>
          </a:p>
        </p:txBody>
      </p:sp>
      <p:sp>
        <p:nvSpPr>
          <p:cNvPr id="8195" name="Rectangle 3"/>
          <p:cNvSpPr>
            <a:spLocks noChangeArrowheads="1"/>
          </p:cNvSpPr>
          <p:nvPr/>
        </p:nvSpPr>
        <p:spPr bwMode="auto">
          <a:xfrm>
            <a:off x="1219200" y="1295400"/>
            <a:ext cx="228600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4000" i="1">
                <a:solidFill>
                  <a:schemeClr val="tx2"/>
                </a:solidFill>
                <a:ea typeface="宋体" pitchFamily="2" charset="-122"/>
              </a:rPr>
              <a:t>Branches</a:t>
            </a:r>
          </a:p>
        </p:txBody>
      </p:sp>
      <p:sp>
        <p:nvSpPr>
          <p:cNvPr id="8196"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95908C2-67C9-404F-A507-E91E3E995DF8}" type="slidenum">
              <a:rPr lang="zh-CN" altLang="en-US" sz="1400"/>
              <a:pPr eaLnBrk="1" hangingPunct="1"/>
              <a:t>51</a:t>
            </a:fld>
            <a:endParaRPr lang="en-US" altLang="zh-CN" sz="1400"/>
          </a:p>
        </p:txBody>
      </p:sp>
    </p:spTree>
    <p:extLst>
      <p:ext uri="{BB962C8B-B14F-4D97-AF65-F5344CB8AC3E}">
        <p14:creationId xmlns:p14="http://schemas.microsoft.com/office/powerpoint/2010/main" val="15767684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90600" y="685800"/>
            <a:ext cx="2116138" cy="533400"/>
          </a:xfrm>
        </p:spPr>
        <p:txBody>
          <a:bodyPr>
            <a:normAutofit fontScale="90000"/>
          </a:bodyPr>
          <a:lstStyle/>
          <a:p>
            <a:pPr eaLnBrk="1" hangingPunct="1"/>
            <a:r>
              <a:rPr lang="en-US" altLang="zh-CN" sz="3600" u="sng" smtClean="0">
                <a:ea typeface="宋体" pitchFamily="2" charset="-122"/>
              </a:rPr>
              <a:t>Exampl</a:t>
            </a:r>
            <a:r>
              <a:rPr lang="en-US" altLang="zh-CN" u="sng" smtClean="0">
                <a:ea typeface="宋体" pitchFamily="2" charset="-122"/>
              </a:rPr>
              <a:t>e</a:t>
            </a:r>
          </a:p>
        </p:txBody>
      </p:sp>
      <p:sp>
        <p:nvSpPr>
          <p:cNvPr id="9219" name="Rectangle 5"/>
          <p:cNvSpPr>
            <a:spLocks noChangeArrowheads="1"/>
          </p:cNvSpPr>
          <p:nvPr/>
        </p:nvSpPr>
        <p:spPr bwMode="auto">
          <a:xfrm>
            <a:off x="1938338" y="2276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576388"/>
            <a:ext cx="52673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7"/>
          <p:cNvSpPr>
            <a:spLocks noChangeArrowheads="1"/>
          </p:cNvSpPr>
          <p:nvPr/>
        </p:nvSpPr>
        <p:spPr bwMode="auto">
          <a:xfrm>
            <a:off x="1938338" y="2728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pic>
        <p:nvPicPr>
          <p:cNvPr id="92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62400"/>
            <a:ext cx="78486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5015166-E06E-4201-A5D8-EFB986FD5E71}" type="slidenum">
              <a:rPr lang="zh-CN" altLang="en-US" sz="1400"/>
              <a:pPr eaLnBrk="1" hangingPunct="1"/>
              <a:t>52</a:t>
            </a:fld>
            <a:endParaRPr lang="en-US" altLang="zh-CN" sz="1400"/>
          </a:p>
        </p:txBody>
      </p:sp>
    </p:spTree>
    <p:extLst>
      <p:ext uri="{BB962C8B-B14F-4D97-AF65-F5344CB8AC3E}">
        <p14:creationId xmlns:p14="http://schemas.microsoft.com/office/powerpoint/2010/main" val="12340192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EC0733-0005-48F3-A905-42778E1623D8}"/>
              </a:ext>
            </a:extLst>
          </p:cNvPr>
          <p:cNvPicPr>
            <a:picLocks noChangeAspect="1"/>
          </p:cNvPicPr>
          <p:nvPr/>
        </p:nvPicPr>
        <p:blipFill>
          <a:blip r:embed="rId3"/>
          <a:stretch>
            <a:fillRect/>
          </a:stretch>
        </p:blipFill>
        <p:spPr>
          <a:xfrm>
            <a:off x="318375" y="2267695"/>
            <a:ext cx="8175445" cy="4572396"/>
          </a:xfrm>
          <a:prstGeom prst="rect">
            <a:avLst/>
          </a:prstGeom>
        </p:spPr>
      </p:pic>
      <p:pic>
        <p:nvPicPr>
          <p:cNvPr id="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59411"/>
            <a:ext cx="78486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4932040" y="1556792"/>
            <a:ext cx="360040" cy="28803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 name="矩形 4"/>
          <p:cNvSpPr/>
          <p:nvPr/>
        </p:nvSpPr>
        <p:spPr bwMode="auto">
          <a:xfrm>
            <a:off x="8191717" y="1283888"/>
            <a:ext cx="720080" cy="41692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6" name="矩形 5"/>
          <p:cNvSpPr/>
          <p:nvPr/>
        </p:nvSpPr>
        <p:spPr bwMode="auto">
          <a:xfrm>
            <a:off x="8191717" y="620688"/>
            <a:ext cx="720080" cy="41692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5">
            <p14:nvContentPartPr>
              <p14:cNvPr id="7" name="墨迹 6"/>
              <p14:cNvContentPartPr/>
              <p14:nvPr/>
            </p14:nvContentPartPr>
            <p14:xfrm>
              <a:off x="3291120" y="795240"/>
              <a:ext cx="2719800" cy="1043280"/>
            </p14:xfrm>
          </p:contentPart>
        </mc:Choice>
        <mc:Fallback xmlns="">
          <p:pic>
            <p:nvPicPr>
              <p:cNvPr id="7" name="墨迹 6"/>
              <p:cNvPicPr/>
              <p:nvPr/>
            </p:nvPicPr>
            <p:blipFill>
              <a:blip r:embed="rId6"/>
              <a:stretch>
                <a:fillRect/>
              </a:stretch>
            </p:blipFill>
            <p:spPr>
              <a:xfrm>
                <a:off x="3275280" y="731880"/>
                <a:ext cx="2751480" cy="1170360"/>
              </a:xfrm>
              <a:prstGeom prst="rect">
                <a:avLst/>
              </a:prstGeom>
            </p:spPr>
          </p:pic>
        </mc:Fallback>
      </mc:AlternateContent>
    </p:spTree>
    <p:extLst>
      <p:ext uri="{BB962C8B-B14F-4D97-AF65-F5344CB8AC3E}">
        <p14:creationId xmlns:p14="http://schemas.microsoft.com/office/powerpoint/2010/main" val="13455941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B466787-1C78-4086-8255-CF2D48177B42}"/>
              </a:ext>
            </a:extLst>
          </p:cNvPr>
          <p:cNvPicPr>
            <a:picLocks noChangeAspect="1"/>
          </p:cNvPicPr>
          <p:nvPr/>
        </p:nvPicPr>
        <p:blipFill>
          <a:blip r:embed="rId3"/>
          <a:stretch>
            <a:fillRect/>
          </a:stretch>
        </p:blipFill>
        <p:spPr>
          <a:xfrm>
            <a:off x="1350344" y="2348880"/>
            <a:ext cx="6194073" cy="4188315"/>
          </a:xfrm>
          <a:prstGeom prst="rect">
            <a:avLst/>
          </a:prstGeom>
        </p:spPr>
      </p:pic>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2829244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90600" y="1447800"/>
            <a:ext cx="6992938" cy="669925"/>
          </a:xfrm>
        </p:spPr>
        <p:txBody>
          <a:bodyPr/>
          <a:lstStyle/>
          <a:p>
            <a:pPr eaLnBrk="1" hangingPunct="1"/>
            <a:r>
              <a:rPr lang="en-US" altLang="zh-CN" sz="3600" smtClean="0">
                <a:ea typeface="宋体" pitchFamily="2" charset="-122"/>
              </a:rPr>
              <a:t>Decomposition of Signal Flow Chart</a:t>
            </a:r>
          </a:p>
        </p:txBody>
      </p:sp>
      <p:sp>
        <p:nvSpPr>
          <p:cNvPr id="10243" name="Rectangle 3"/>
          <p:cNvSpPr>
            <a:spLocks noGrp="1" noChangeArrowheads="1"/>
          </p:cNvSpPr>
          <p:nvPr>
            <p:ph type="body" idx="1"/>
          </p:nvPr>
        </p:nvSpPr>
        <p:spPr>
          <a:xfrm>
            <a:off x="685800" y="2667000"/>
            <a:ext cx="7772400" cy="1981200"/>
          </a:xfrm>
        </p:spPr>
        <p:txBody>
          <a:bodyPr/>
          <a:lstStyle/>
          <a:p>
            <a:pPr algn="just" eaLnBrk="1" hangingPunct="1">
              <a:lnSpc>
                <a:spcPct val="90000"/>
              </a:lnSpc>
              <a:buFontTx/>
              <a:buNone/>
            </a:pPr>
            <a:r>
              <a:rPr lang="zh-CN" altLang="en-US" sz="2000" smtClean="0">
                <a:latin typeface="Comic Sans MS" pitchFamily="66" charset="0"/>
                <a:ea typeface="宋体" pitchFamily="2" charset="-122"/>
              </a:rPr>
              <a:t>     </a:t>
            </a:r>
            <a:r>
              <a:rPr lang="en-US" altLang="zh-CN" sz="2800" smtClean="0">
                <a:latin typeface="Comic Sans MS" pitchFamily="66" charset="0"/>
                <a:ea typeface="宋体" pitchFamily="2" charset="-122"/>
              </a:rPr>
              <a:t>A signal flow graph can be reduced to a single branch between two nodes using the four basic decomposition rules below, to obtain any desired wave amplitude ratio.</a:t>
            </a:r>
          </a:p>
          <a:p>
            <a:pPr algn="just" eaLnBrk="1" hangingPunct="1">
              <a:lnSpc>
                <a:spcPct val="90000"/>
              </a:lnSpc>
              <a:buFontTx/>
              <a:buNone/>
            </a:pPr>
            <a:endParaRPr lang="en-US" altLang="zh-CN" sz="2800" smtClean="0">
              <a:latin typeface="Comic Sans MS" pitchFamily="66" charset="0"/>
              <a:ea typeface="宋体" pitchFamily="2" charset="-122"/>
            </a:endParaRPr>
          </a:p>
          <a:p>
            <a:pPr algn="just" eaLnBrk="1" hangingPunct="1">
              <a:lnSpc>
                <a:spcPct val="90000"/>
              </a:lnSpc>
              <a:buFontTx/>
              <a:buNone/>
            </a:pPr>
            <a:r>
              <a:rPr lang="en-US" altLang="zh-CN" sz="2800" smtClean="0">
                <a:latin typeface="Comic Sans MS" pitchFamily="66" charset="0"/>
                <a:ea typeface="宋体" pitchFamily="2" charset="-122"/>
              </a:rPr>
              <a:t>  </a:t>
            </a:r>
            <a:r>
              <a:rPr lang="zh-CN" altLang="en-US" sz="2800" b="1" smtClean="0">
                <a:solidFill>
                  <a:srgbClr val="CC00FF"/>
                </a:solidFill>
                <a:latin typeface="Comic Sans MS" pitchFamily="66" charset="0"/>
                <a:ea typeface="楷体_GB2312" pitchFamily="49" charset="-122"/>
              </a:rPr>
              <a:t>一个复杂的信号流图可以通过以下四个原则把它简化。</a:t>
            </a:r>
            <a:endParaRPr lang="en-US" altLang="zh-CN" sz="2800" b="1" smtClean="0">
              <a:solidFill>
                <a:srgbClr val="CC00FF"/>
              </a:solidFill>
              <a:latin typeface="Comic Sans MS" pitchFamily="66" charset="0"/>
              <a:ea typeface="楷体_GB2312" pitchFamily="49" charset="-122"/>
            </a:endParaRPr>
          </a:p>
        </p:txBody>
      </p:sp>
      <p:sp>
        <p:nvSpPr>
          <p:cNvPr id="10244"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84AB211-B592-4689-97F9-B678813B5EB5}" type="slidenum">
              <a:rPr lang="zh-CN" altLang="en-US" sz="1400"/>
              <a:pPr eaLnBrk="1" hangingPunct="1"/>
              <a:t>55</a:t>
            </a:fld>
            <a:endParaRPr lang="en-US" altLang="zh-CN" sz="1400"/>
          </a:p>
        </p:txBody>
      </p:sp>
    </p:spTree>
    <p:extLst>
      <p:ext uri="{BB962C8B-B14F-4D97-AF65-F5344CB8AC3E}">
        <p14:creationId xmlns:p14="http://schemas.microsoft.com/office/powerpoint/2010/main" val="26675328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685800" y="914400"/>
            <a:ext cx="7772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r>
              <a:rPr lang="en-US" altLang="zh-CN" b="1" u="sng">
                <a:solidFill>
                  <a:srgbClr val="9933FF"/>
                </a:solidFill>
                <a:latin typeface="Times New Roman" pitchFamily="18" charset="0"/>
                <a:ea typeface="宋体" pitchFamily="2" charset="-122"/>
              </a:rPr>
              <a:t>Rule 1(Series Rule)</a:t>
            </a:r>
          </a:p>
          <a:p>
            <a:pPr algn="just" eaLnBrk="1" hangingPunct="1">
              <a:buFontTx/>
              <a:buNone/>
            </a:pPr>
            <a:r>
              <a:rPr lang="zh-CN" altLang="en-US" sz="2400" b="1">
                <a:latin typeface="Times New Roman" pitchFamily="18" charset="0"/>
                <a:ea typeface="宋体" pitchFamily="2" charset="-122"/>
              </a:rPr>
              <a:t>            同向串联支路合并原则：在两节点之间如有几条首尾相接的串联支路，则可以合并为一条支路，新支路的传输值为各串联支路传输值之积</a:t>
            </a:r>
          </a:p>
        </p:txBody>
      </p:sp>
      <p:grpSp>
        <p:nvGrpSpPr>
          <p:cNvPr id="11267" name="Group 3"/>
          <p:cNvGrpSpPr>
            <a:grpSpLocks/>
          </p:cNvGrpSpPr>
          <p:nvPr/>
        </p:nvGrpSpPr>
        <p:grpSpPr bwMode="auto">
          <a:xfrm>
            <a:off x="1219200" y="3657600"/>
            <a:ext cx="6934200" cy="2651125"/>
            <a:chOff x="720" y="2400"/>
            <a:chExt cx="4368" cy="1670"/>
          </a:xfrm>
        </p:grpSpPr>
        <p:pic>
          <p:nvPicPr>
            <p:cNvPr id="1126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 y="2400"/>
              <a:ext cx="4368" cy="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0" name="Group 5"/>
            <p:cNvGrpSpPr>
              <a:grpSpLocks/>
            </p:cNvGrpSpPr>
            <p:nvPr/>
          </p:nvGrpSpPr>
          <p:grpSpPr bwMode="auto">
            <a:xfrm>
              <a:off x="816" y="3264"/>
              <a:ext cx="2064" cy="806"/>
              <a:chOff x="816" y="3264"/>
              <a:chExt cx="2064" cy="868"/>
            </a:xfrm>
          </p:grpSpPr>
          <p:pic>
            <p:nvPicPr>
              <p:cNvPr id="1127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3264"/>
                <a:ext cx="2064" cy="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2" name="Rectangle 7"/>
              <p:cNvSpPr>
                <a:spLocks noChangeArrowheads="1"/>
              </p:cNvSpPr>
              <p:nvPr/>
            </p:nvSpPr>
            <p:spPr bwMode="auto">
              <a:xfrm>
                <a:off x="2679" y="3909"/>
                <a:ext cx="96" cy="1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11273" name="Text Box 8"/>
              <p:cNvSpPr txBox="1">
                <a:spLocks noChangeArrowheads="1"/>
              </p:cNvSpPr>
              <p:nvPr/>
            </p:nvSpPr>
            <p:spPr bwMode="auto">
              <a:xfrm>
                <a:off x="2634" y="3841"/>
                <a:ext cx="19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a:ea typeface="宋体" pitchFamily="2" charset="-122"/>
                  </a:rPr>
                  <a:t>1</a:t>
                </a:r>
              </a:p>
            </p:txBody>
          </p:sp>
        </p:grpSp>
      </p:grpSp>
      <p:sp>
        <p:nvSpPr>
          <p:cNvPr id="11268"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9662409-01B5-4EF4-AE6B-CB19F8F4C50C}" type="slidenum">
              <a:rPr lang="zh-CN" altLang="en-US" sz="1400"/>
              <a:pPr eaLnBrk="1" hangingPunct="1"/>
              <a:t>56</a:t>
            </a:fld>
            <a:endParaRPr lang="en-US" altLang="zh-CN" sz="1400"/>
          </a:p>
        </p:txBody>
      </p:sp>
    </p:spTree>
    <p:extLst>
      <p:ext uri="{BB962C8B-B14F-4D97-AF65-F5344CB8AC3E}">
        <p14:creationId xmlns:p14="http://schemas.microsoft.com/office/powerpoint/2010/main" val="357766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990600" y="1066800"/>
            <a:ext cx="7772400" cy="4419600"/>
          </a:xfrm>
        </p:spPr>
        <p:txBody>
          <a:bodyPr/>
          <a:lstStyle/>
          <a:p>
            <a:pPr eaLnBrk="1" hangingPunct="1"/>
            <a:r>
              <a:rPr lang="en-US" altLang="zh-CN" sz="2800" b="1" u="sng" smtClean="0">
                <a:solidFill>
                  <a:srgbClr val="9933FF"/>
                </a:solidFill>
                <a:latin typeface="Times New Roman" pitchFamily="18" charset="0"/>
                <a:ea typeface="宋体" pitchFamily="2" charset="-122"/>
              </a:rPr>
              <a:t>Rule 2 (Parallel Rule)</a:t>
            </a:r>
          </a:p>
          <a:p>
            <a:pPr eaLnBrk="1" hangingPunct="1">
              <a:buFontTx/>
              <a:buNone/>
            </a:pPr>
            <a:r>
              <a:rPr lang="en-US" altLang="zh-CN" sz="2400" smtClean="0">
                <a:latin typeface="Times New Roman" pitchFamily="18" charset="0"/>
                <a:ea typeface="宋体" pitchFamily="2" charset="-122"/>
              </a:rPr>
              <a:t>    </a:t>
            </a:r>
            <a:r>
              <a:rPr lang="zh-CN" altLang="en-US" sz="2400" smtClean="0">
                <a:ea typeface="宋体" pitchFamily="2" charset="-122"/>
              </a:rPr>
              <a:t> </a:t>
            </a:r>
            <a:r>
              <a:rPr lang="zh-CN" altLang="en-US" sz="2400" b="1" smtClean="0">
                <a:ea typeface="宋体" pitchFamily="2" charset="-122"/>
              </a:rPr>
              <a:t>同向并联支路合并原则：在两节点之间如有几条同向并联支路，则可以合并为一条支路，新支路的传输值为各向并联支路传输值之和</a:t>
            </a:r>
          </a:p>
        </p:txBody>
      </p:sp>
      <p:sp>
        <p:nvSpPr>
          <p:cNvPr id="12291" name="Rectangle 5"/>
          <p:cNvSpPr>
            <a:spLocks noChangeArrowheads="1"/>
          </p:cNvSpPr>
          <p:nvPr/>
        </p:nvSpPr>
        <p:spPr bwMode="auto">
          <a:xfrm>
            <a:off x="1938338" y="2590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pic>
        <p:nvPicPr>
          <p:cNvPr id="1229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150" y="3284538"/>
            <a:ext cx="52673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5229225"/>
            <a:ext cx="43211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4"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6C6F367-7843-4B2F-B102-04507091F3A0}" type="slidenum">
              <a:rPr lang="zh-CN" altLang="en-US" sz="1400"/>
              <a:pPr eaLnBrk="1" hangingPunct="1"/>
              <a:t>57</a:t>
            </a:fld>
            <a:endParaRPr lang="en-US" altLang="zh-CN" sz="1400"/>
          </a:p>
        </p:txBody>
      </p:sp>
    </p:spTree>
    <p:extLst>
      <p:ext uri="{BB962C8B-B14F-4D97-AF65-F5344CB8AC3E}">
        <p14:creationId xmlns:p14="http://schemas.microsoft.com/office/powerpoint/2010/main" val="29831650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685800" y="762000"/>
            <a:ext cx="7772400" cy="5791200"/>
          </a:xfrm>
        </p:spPr>
        <p:txBody>
          <a:bodyPr/>
          <a:lstStyle/>
          <a:p>
            <a:pPr algn="just" eaLnBrk="1" hangingPunct="1"/>
            <a:endParaRPr lang="zh-CN" altLang="en-US" sz="2800" b="1" u="sng" smtClean="0">
              <a:solidFill>
                <a:srgbClr val="9933FF"/>
              </a:solidFill>
              <a:latin typeface="Times New Roman" pitchFamily="18" charset="0"/>
              <a:ea typeface="宋体" pitchFamily="2" charset="-122"/>
            </a:endParaRPr>
          </a:p>
          <a:p>
            <a:pPr algn="just" eaLnBrk="1" hangingPunct="1"/>
            <a:r>
              <a:rPr lang="en-US" altLang="zh-CN" sz="3600" b="1" u="sng" smtClean="0">
                <a:solidFill>
                  <a:srgbClr val="9933FF"/>
                </a:solidFill>
                <a:latin typeface="Times New Roman" pitchFamily="18" charset="0"/>
                <a:ea typeface="宋体" pitchFamily="2" charset="-122"/>
              </a:rPr>
              <a:t>Rule 3 (Self-Loop Rule)</a:t>
            </a:r>
          </a:p>
          <a:p>
            <a:pPr algn="just" eaLnBrk="1" hangingPunct="1">
              <a:buFontTx/>
              <a:buNone/>
            </a:pPr>
            <a:r>
              <a:rPr lang="en-US" altLang="zh-CN" sz="2400" smtClean="0">
                <a:latin typeface="Comic Sans MS" pitchFamily="66" charset="0"/>
                <a:ea typeface="宋体" pitchFamily="2" charset="-122"/>
              </a:rPr>
              <a:t>    When a node has a self-loop (a branch that begins and ends on the same node) of the coefficient S, the self-loop can be determined by multiplying coefficients of the branches feeding that node by 1/(1-S).</a:t>
            </a:r>
            <a:r>
              <a:rPr lang="zh-CN" altLang="en-US" sz="2400" b="1" smtClean="0">
                <a:latin typeface="Comic Sans MS" pitchFamily="66" charset="0"/>
                <a:ea typeface="宋体" pitchFamily="2" charset="-122"/>
              </a:rPr>
              <a:t>如果在某个节点有传输为</a:t>
            </a:r>
            <a:r>
              <a:rPr lang="en-US" altLang="zh-CN" sz="2400" b="1" smtClean="0">
                <a:latin typeface="Comic Sans MS" pitchFamily="66" charset="0"/>
                <a:ea typeface="宋体" pitchFamily="2" charset="-122"/>
              </a:rPr>
              <a:t>S</a:t>
            </a:r>
            <a:r>
              <a:rPr lang="zh-CN" altLang="en-US" sz="2400" b="1" smtClean="0">
                <a:latin typeface="Comic Sans MS" pitchFamily="66" charset="0"/>
                <a:ea typeface="宋体" pitchFamily="2" charset="-122"/>
              </a:rPr>
              <a:t>的自环，则将所有流入此节点的支路的传输值都除以</a:t>
            </a:r>
            <a:r>
              <a:rPr lang="en-US" altLang="zh-CN" sz="2400" b="1" smtClean="0">
                <a:latin typeface="Comic Sans MS" pitchFamily="66" charset="0"/>
                <a:ea typeface="宋体" pitchFamily="2" charset="-122"/>
              </a:rPr>
              <a:t>(1</a:t>
            </a:r>
            <a:r>
              <a:rPr lang="zh-CN" altLang="en-US" sz="2400" b="1" smtClean="0">
                <a:latin typeface="Comic Sans MS" pitchFamily="66" charset="0"/>
                <a:ea typeface="宋体" pitchFamily="2" charset="-122"/>
              </a:rPr>
              <a:t>－ </a:t>
            </a:r>
            <a:r>
              <a:rPr lang="en-US" altLang="zh-CN" sz="2400" b="1" smtClean="0">
                <a:latin typeface="Comic Sans MS" pitchFamily="66" charset="0"/>
                <a:ea typeface="宋体" pitchFamily="2" charset="-122"/>
              </a:rPr>
              <a:t>S),</a:t>
            </a:r>
            <a:r>
              <a:rPr lang="zh-CN" altLang="en-US" sz="2400" b="1" smtClean="0">
                <a:latin typeface="Comic Sans MS" pitchFamily="66" charset="0"/>
                <a:ea typeface="宋体" pitchFamily="2" charset="-122"/>
              </a:rPr>
              <a:t>而流出的支路的传输值不变，即可消除此自环。</a:t>
            </a:r>
          </a:p>
          <a:p>
            <a:pPr algn="just" eaLnBrk="1" hangingPunct="1">
              <a:buFontTx/>
              <a:buNone/>
            </a:pPr>
            <a:r>
              <a:rPr lang="en-US" altLang="zh-CN" sz="2400" smtClean="0">
                <a:latin typeface="Comic Sans MS" pitchFamily="66" charset="0"/>
                <a:ea typeface="宋体" pitchFamily="2" charset="-122"/>
              </a:rPr>
              <a:t> </a:t>
            </a:r>
          </a:p>
          <a:p>
            <a:pPr algn="just" eaLnBrk="1" hangingPunct="1">
              <a:buFontTx/>
              <a:buNone/>
            </a:pPr>
            <a:r>
              <a:rPr lang="en-US" altLang="zh-CN" sz="2400" smtClean="0">
                <a:latin typeface="Comic Sans MS" pitchFamily="66" charset="0"/>
                <a:ea typeface="宋体" pitchFamily="2" charset="-122"/>
              </a:rPr>
              <a:t>   The following figure shows the flow graphs for this rule, which can be derived as follows. From the original network we have that:</a:t>
            </a:r>
          </a:p>
        </p:txBody>
      </p:sp>
      <p:sp>
        <p:nvSpPr>
          <p:cNvPr id="13315" name="Rectangle 5"/>
          <p:cNvSpPr>
            <a:spLocks noChangeArrowheads="1"/>
          </p:cNvSpPr>
          <p:nvPr/>
        </p:nvSpPr>
        <p:spPr bwMode="auto">
          <a:xfrm>
            <a:off x="1943100" y="2881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13316"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2BC0943-3DE7-405B-8F7B-9CC73F81A114}" type="slidenum">
              <a:rPr lang="zh-CN" altLang="en-US" sz="1400"/>
              <a:pPr eaLnBrk="1" hangingPunct="1"/>
              <a:t>58</a:t>
            </a:fld>
            <a:endParaRPr lang="en-US" altLang="zh-CN" sz="1400"/>
          </a:p>
        </p:txBody>
      </p:sp>
    </p:spTree>
    <p:extLst>
      <p:ext uri="{BB962C8B-B14F-4D97-AF65-F5344CB8AC3E}">
        <p14:creationId xmlns:p14="http://schemas.microsoft.com/office/powerpoint/2010/main" val="6749397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685800" y="762000"/>
            <a:ext cx="77724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endParaRPr lang="zh-CN" altLang="en-US" sz="2400">
              <a:latin typeface="Times New Roman" pitchFamily="18" charset="0"/>
              <a:ea typeface="宋体" pitchFamily="2" charset="-122"/>
            </a:endParaRPr>
          </a:p>
        </p:txBody>
      </p:sp>
      <p:pic>
        <p:nvPicPr>
          <p:cNvPr id="1433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1752600"/>
            <a:ext cx="739140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962400"/>
            <a:ext cx="5867400" cy="155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1"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5AA2E4D-4F5C-4E45-B171-D8518B12A573}" type="slidenum">
              <a:rPr lang="zh-CN" altLang="en-US" sz="1400"/>
              <a:pPr eaLnBrk="1" hangingPunct="1"/>
              <a:t>59</a:t>
            </a:fld>
            <a:endParaRPr lang="en-US" altLang="zh-CN" sz="1400"/>
          </a:p>
        </p:txBody>
      </p:sp>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4734000" y="0"/>
              <a:ext cx="38520" cy="9720"/>
            </p14:xfrm>
          </p:contentPart>
        </mc:Choice>
        <mc:Fallback xmlns="">
          <p:pic>
            <p:nvPicPr>
              <p:cNvPr id="2" name="墨迹 1"/>
              <p:cNvPicPr/>
              <p:nvPr/>
            </p:nvPicPr>
            <p:blipFill>
              <a:blip r:embed="rId7"/>
              <a:stretch>
                <a:fillRect/>
              </a:stretch>
            </p:blipFill>
            <p:spPr>
              <a:xfrm>
                <a:off x="4718160" y="-63360"/>
                <a:ext cx="70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p14:cNvContentPartPr/>
              <p14:nvPr/>
            </p14:nvContentPartPr>
            <p14:xfrm>
              <a:off x="3857760" y="0"/>
              <a:ext cx="162360" cy="24120"/>
            </p14:xfrm>
          </p:contentPart>
        </mc:Choice>
        <mc:Fallback xmlns="">
          <p:pic>
            <p:nvPicPr>
              <p:cNvPr id="3" name="墨迹 2"/>
              <p:cNvPicPr/>
              <p:nvPr/>
            </p:nvPicPr>
            <p:blipFill>
              <a:blip r:embed="rId9"/>
              <a:stretch>
                <a:fillRect/>
              </a:stretch>
            </p:blipFill>
            <p:spPr>
              <a:xfrm>
                <a:off x="3841920" y="-63360"/>
                <a:ext cx="1940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墨迹 3"/>
              <p14:cNvContentPartPr/>
              <p14:nvPr/>
            </p14:nvContentPartPr>
            <p14:xfrm>
              <a:off x="2119320" y="1467000"/>
              <a:ext cx="767160" cy="952560"/>
            </p14:xfrm>
          </p:contentPart>
        </mc:Choice>
        <mc:Fallback xmlns="">
          <p:pic>
            <p:nvPicPr>
              <p:cNvPr id="4" name="墨迹 3"/>
              <p:cNvPicPr/>
              <p:nvPr/>
            </p:nvPicPr>
            <p:blipFill>
              <a:blip r:embed="rId11"/>
              <a:stretch>
                <a:fillRect/>
              </a:stretch>
            </p:blipFill>
            <p:spPr>
              <a:xfrm>
                <a:off x="2103480" y="1403280"/>
                <a:ext cx="798840" cy="108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墨迹 4"/>
              <p14:cNvContentPartPr/>
              <p14:nvPr/>
            </p14:nvContentPartPr>
            <p14:xfrm>
              <a:off x="1838520" y="2352600"/>
              <a:ext cx="366840" cy="510120"/>
            </p14:xfrm>
          </p:contentPart>
        </mc:Choice>
        <mc:Fallback xmlns="">
          <p:pic>
            <p:nvPicPr>
              <p:cNvPr id="5" name="墨迹 4"/>
              <p:cNvPicPr/>
              <p:nvPr/>
            </p:nvPicPr>
            <p:blipFill>
              <a:blip r:embed="rId13"/>
              <a:stretch>
                <a:fillRect/>
              </a:stretch>
            </p:blipFill>
            <p:spPr>
              <a:xfrm>
                <a:off x="1822680" y="2289240"/>
                <a:ext cx="39888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墨迹 5"/>
              <p14:cNvContentPartPr/>
              <p14:nvPr/>
            </p14:nvContentPartPr>
            <p14:xfrm>
              <a:off x="1924200" y="2519280"/>
              <a:ext cx="195480" cy="224280"/>
            </p14:xfrm>
          </p:contentPart>
        </mc:Choice>
        <mc:Fallback xmlns="">
          <p:pic>
            <p:nvPicPr>
              <p:cNvPr id="6" name="墨迹 5"/>
              <p:cNvPicPr/>
              <p:nvPr/>
            </p:nvPicPr>
            <p:blipFill>
              <a:blip r:embed="rId15"/>
              <a:stretch>
                <a:fillRect/>
              </a:stretch>
            </p:blipFill>
            <p:spPr>
              <a:xfrm>
                <a:off x="1908360" y="2455920"/>
                <a:ext cx="227160" cy="351000"/>
              </a:xfrm>
              <a:prstGeom prst="rect">
                <a:avLst/>
              </a:prstGeom>
            </p:spPr>
          </p:pic>
        </mc:Fallback>
      </mc:AlternateContent>
    </p:spTree>
    <p:extLst>
      <p:ext uri="{BB962C8B-B14F-4D97-AF65-F5344CB8AC3E}">
        <p14:creationId xmlns:p14="http://schemas.microsoft.com/office/powerpoint/2010/main" val="3703911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609600" y="1371600"/>
            <a:ext cx="77724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pPr>
            <a:endParaRPr lang="en-US" altLang="zh-CN" sz="2800" i="1" dirty="0">
              <a:latin typeface="Comic Sans MS" pitchFamily="66" charset="0"/>
            </a:endParaRPr>
          </a:p>
          <a:p>
            <a:pPr algn="just" eaLnBrk="1" hangingPunct="1">
              <a:lnSpc>
                <a:spcPct val="90000"/>
              </a:lnSpc>
            </a:pPr>
            <a:endParaRPr lang="en-US" altLang="zh-CN" sz="2800" i="1" dirty="0" smtClean="0">
              <a:latin typeface="Comic Sans MS" pitchFamily="66" charset="0"/>
              <a:ea typeface="宋体" pitchFamily="2" charset="-122"/>
            </a:endParaRPr>
          </a:p>
          <a:p>
            <a:pPr algn="just" eaLnBrk="1" hangingPunct="1">
              <a:lnSpc>
                <a:spcPct val="90000"/>
              </a:lnSpc>
            </a:pPr>
            <a:r>
              <a:rPr lang="zh-CN" altLang="en-US" sz="2800" b="1" dirty="0">
                <a:solidFill>
                  <a:srgbClr val="CC00FF"/>
                </a:solidFill>
                <a:latin typeface="楷体_GB2312" pitchFamily="49" charset="-122"/>
                <a:ea typeface="楷体_GB2312" pitchFamily="49" charset="-122"/>
              </a:rPr>
              <a:t>输入/输出端口分别串/并联，这样的网络构成称为网络串/并联。</a:t>
            </a:r>
            <a:endParaRPr lang="en-US" altLang="zh-CN" sz="2800" b="1" dirty="0">
              <a:solidFill>
                <a:srgbClr val="CC00FF"/>
              </a:solidFill>
              <a:latin typeface="楷体_GB2312" pitchFamily="49" charset="-122"/>
              <a:ea typeface="楷体_GB2312" pitchFamily="49" charset="-122"/>
            </a:endParaRPr>
          </a:p>
          <a:p>
            <a:pPr algn="just" eaLnBrk="1" hangingPunct="1">
              <a:lnSpc>
                <a:spcPct val="90000"/>
              </a:lnSpc>
            </a:pPr>
            <a:endParaRPr lang="en-US" altLang="zh-CN" sz="2800" b="1" dirty="0">
              <a:solidFill>
                <a:srgbClr val="CC00FF"/>
              </a:solidFill>
              <a:latin typeface="楷体_GB2312" pitchFamily="49" charset="-122"/>
              <a:ea typeface="楷体_GB2312" pitchFamily="49" charset="-122"/>
            </a:endParaRPr>
          </a:p>
          <a:p>
            <a:pPr algn="just" eaLnBrk="1" hangingPunct="1">
              <a:lnSpc>
                <a:spcPct val="90000"/>
              </a:lnSpc>
            </a:pPr>
            <a:endParaRPr lang="zh-CN" altLang="en-US" sz="2800" b="1" dirty="0">
              <a:solidFill>
                <a:srgbClr val="CC00FF"/>
              </a:solidFill>
              <a:latin typeface="楷体_GB2312" pitchFamily="49" charset="-122"/>
              <a:ea typeface="楷体_GB2312" pitchFamily="49" charset="-122"/>
            </a:endParaRPr>
          </a:p>
          <a:p>
            <a:pPr algn="just" eaLnBrk="1" hangingPunct="1">
              <a:lnSpc>
                <a:spcPct val="90000"/>
              </a:lnSpc>
            </a:pPr>
            <a:r>
              <a:rPr lang="zh-CN" altLang="en-US" sz="2800" b="1" dirty="0">
                <a:solidFill>
                  <a:srgbClr val="CC00FF"/>
                </a:solidFill>
                <a:latin typeface="楷体_GB2312" pitchFamily="49" charset="-122"/>
                <a:ea typeface="楷体_GB2312" pitchFamily="49" charset="-122"/>
              </a:rPr>
              <a:t>当两个网络进行串联</a:t>
            </a:r>
            <a:r>
              <a:rPr lang="en-US" altLang="zh-CN" sz="2800" b="1" dirty="0">
                <a:solidFill>
                  <a:srgbClr val="CC00FF"/>
                </a:solidFill>
                <a:latin typeface="楷体_GB2312" pitchFamily="49" charset="-122"/>
                <a:ea typeface="楷体_GB2312" pitchFamily="49" charset="-122"/>
              </a:rPr>
              <a:t>/</a:t>
            </a:r>
            <a:r>
              <a:rPr lang="zh-CN" altLang="en-US" sz="2800" b="1" dirty="0">
                <a:solidFill>
                  <a:srgbClr val="CC00FF"/>
                </a:solidFill>
                <a:latin typeface="楷体_GB2312" pitchFamily="49" charset="-122"/>
                <a:ea typeface="楷体_GB2312" pitchFamily="49" charset="-122"/>
              </a:rPr>
              <a:t>并联时，可以通过阻抗</a:t>
            </a:r>
            <a:r>
              <a:rPr lang="en-US" altLang="zh-CN" sz="2800" b="1" dirty="0">
                <a:solidFill>
                  <a:srgbClr val="CC00FF"/>
                </a:solidFill>
                <a:latin typeface="楷体_GB2312" pitchFamily="49" charset="-122"/>
                <a:ea typeface="楷体_GB2312" pitchFamily="49" charset="-122"/>
              </a:rPr>
              <a:t>/</a:t>
            </a:r>
            <a:r>
              <a:rPr lang="zh-CN" altLang="en-US" sz="2800" b="1" dirty="0">
                <a:solidFill>
                  <a:srgbClr val="CC00FF"/>
                </a:solidFill>
                <a:latin typeface="楷体_GB2312" pitchFamily="49" charset="-122"/>
                <a:ea typeface="楷体_GB2312" pitchFamily="49" charset="-122"/>
              </a:rPr>
              <a:t>导纳矩阵分析网络的传输特性</a:t>
            </a:r>
            <a:r>
              <a:rPr lang="zh-CN" altLang="en-US" sz="2800" dirty="0">
                <a:latin typeface="Comic Sans MS" pitchFamily="66" charset="0"/>
              </a:rPr>
              <a:t>。</a:t>
            </a:r>
            <a:endParaRPr lang="en-US" altLang="zh-CN" sz="2800" dirty="0">
              <a:latin typeface="Times New Roman" pitchFamily="18" charset="0"/>
            </a:endParaRPr>
          </a:p>
          <a:p>
            <a:pPr algn="just" eaLnBrk="1" hangingPunct="1">
              <a:lnSpc>
                <a:spcPct val="90000"/>
              </a:lnSpc>
            </a:pPr>
            <a:endParaRPr lang="zh-CN" altLang="en-US" sz="2800" i="1" dirty="0">
              <a:latin typeface="Comic Sans MS" pitchFamily="66" charset="0"/>
              <a:ea typeface="宋体" pitchFamily="2" charset="-122"/>
            </a:endParaRPr>
          </a:p>
        </p:txBody>
      </p:sp>
      <p:sp>
        <p:nvSpPr>
          <p:cNvPr id="32771"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4533F26-641F-4A9D-AF62-03E4960F9A56}" type="slidenum">
              <a:rPr lang="zh-CN" altLang="en-US" sz="1400"/>
              <a:pPr eaLnBrk="1" hangingPunct="1"/>
              <a:t>6</a:t>
            </a:fld>
            <a:endParaRPr lang="en-US" altLang="zh-CN" sz="1400"/>
          </a:p>
        </p:txBody>
      </p:sp>
    </p:spTree>
    <p:extLst>
      <p:ext uri="{BB962C8B-B14F-4D97-AF65-F5344CB8AC3E}">
        <p14:creationId xmlns:p14="http://schemas.microsoft.com/office/powerpoint/2010/main" val="39424010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body" idx="1"/>
          </p:nvPr>
        </p:nvSpPr>
        <p:spPr>
          <a:xfrm>
            <a:off x="685800" y="990600"/>
            <a:ext cx="7772400" cy="5272088"/>
          </a:xfrm>
        </p:spPr>
        <p:txBody>
          <a:bodyPr/>
          <a:lstStyle/>
          <a:p>
            <a:pPr algn="just" eaLnBrk="1" hangingPunct="1"/>
            <a:r>
              <a:rPr lang="en-US" altLang="zh-CN" b="1" u="sng" smtClean="0">
                <a:solidFill>
                  <a:srgbClr val="9933FF"/>
                </a:solidFill>
                <a:latin typeface="Times New Roman" pitchFamily="18" charset="0"/>
                <a:ea typeface="宋体" pitchFamily="2" charset="-122"/>
              </a:rPr>
              <a:t>Rule 4 (Splitting Rule)</a:t>
            </a:r>
          </a:p>
          <a:p>
            <a:pPr algn="just" eaLnBrk="1" hangingPunct="1">
              <a:buFontTx/>
              <a:buNone/>
            </a:pPr>
            <a:r>
              <a:rPr lang="zh-CN" altLang="en-US" sz="2800" b="1" smtClean="0">
                <a:latin typeface="Comic Sans MS" pitchFamily="66" charset="0"/>
                <a:ea typeface="宋体" pitchFamily="2" charset="-122"/>
              </a:rPr>
              <a:t>  节点分裂原则：一个节点可以分裂成两个或几个节点，只要原来的信号流通情况保持不变即可；如果在此节点上有自环，则分裂后每个节点应保持原有的自环</a:t>
            </a:r>
          </a:p>
          <a:p>
            <a:pPr algn="just" eaLnBrk="1" hangingPunct="1">
              <a:buFontTx/>
              <a:buNone/>
            </a:pPr>
            <a:endParaRPr lang="en-US" altLang="zh-CN" sz="2800" b="1" smtClean="0">
              <a:latin typeface="Comic Sans MS" pitchFamily="66" charset="0"/>
              <a:ea typeface="宋体" pitchFamily="2" charset="-122"/>
            </a:endParaRPr>
          </a:p>
          <a:p>
            <a:pPr algn="just" eaLnBrk="1" hangingPunct="1">
              <a:buFontTx/>
              <a:buNone/>
            </a:pPr>
            <a:r>
              <a:rPr lang="en-US" altLang="zh-CN" sz="2800" smtClean="0">
                <a:latin typeface="Comic Sans MS" pitchFamily="66" charset="0"/>
                <a:ea typeface="宋体" pitchFamily="2" charset="-122"/>
              </a:rPr>
              <a:t>  This rule is illustrated below, and follows from the observation that:</a:t>
            </a:r>
          </a:p>
        </p:txBody>
      </p:sp>
      <p:sp>
        <p:nvSpPr>
          <p:cNvPr id="15363" name="Rectangle 5"/>
          <p:cNvSpPr>
            <a:spLocks noChangeArrowheads="1"/>
          </p:cNvSpPr>
          <p:nvPr/>
        </p:nvSpPr>
        <p:spPr bwMode="auto">
          <a:xfrm>
            <a:off x="1938338" y="2776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15364"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2473844-041C-4EC4-9799-B4CC8B4C583A}" type="slidenum">
              <a:rPr lang="zh-CN" altLang="en-US" sz="1400"/>
              <a:pPr eaLnBrk="1" hangingPunct="1"/>
              <a:t>60</a:t>
            </a:fld>
            <a:endParaRPr lang="en-US" altLang="zh-CN" sz="1400"/>
          </a:p>
        </p:txBody>
      </p:sp>
    </p:spTree>
    <p:extLst>
      <p:ext uri="{BB962C8B-B14F-4D97-AF65-F5344CB8AC3E}">
        <p14:creationId xmlns:p14="http://schemas.microsoft.com/office/powerpoint/2010/main" val="29127723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685800" y="990600"/>
            <a:ext cx="7772400" cy="52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buFontTx/>
              <a:buNone/>
            </a:pPr>
            <a:endParaRPr lang="zh-CN" altLang="en-US" sz="2400">
              <a:latin typeface="Times New Roman" pitchFamily="18" charset="0"/>
              <a:ea typeface="宋体" pitchFamily="2" charset="-122"/>
            </a:endParaRPr>
          </a:p>
        </p:txBody>
      </p:sp>
      <p:pic>
        <p:nvPicPr>
          <p:cNvPr id="163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1600200"/>
            <a:ext cx="80772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495800"/>
            <a:ext cx="3276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9"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66AF59E-4A7F-4815-B933-2D90C9A477EA}" type="slidenum">
              <a:rPr lang="zh-CN" altLang="en-US" sz="1400"/>
              <a:pPr eaLnBrk="1" hangingPunct="1"/>
              <a:t>61</a:t>
            </a:fld>
            <a:endParaRPr lang="en-US" altLang="zh-CN" sz="1400"/>
          </a:p>
        </p:txBody>
      </p:sp>
    </p:spTree>
    <p:extLst>
      <p:ext uri="{BB962C8B-B14F-4D97-AF65-F5344CB8AC3E}">
        <p14:creationId xmlns:p14="http://schemas.microsoft.com/office/powerpoint/2010/main" val="8794892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43000" y="990600"/>
            <a:ext cx="7821488" cy="457200"/>
          </a:xfrm>
        </p:spPr>
        <p:txBody>
          <a:bodyPr/>
          <a:lstStyle/>
          <a:p>
            <a:pPr eaLnBrk="1" hangingPunct="1"/>
            <a:r>
              <a:rPr lang="en-US" altLang="zh-CN" sz="3600" u="sng" smtClean="0">
                <a:ea typeface="宋体" pitchFamily="2" charset="-122"/>
              </a:rPr>
              <a:t>Example </a:t>
            </a:r>
            <a:r>
              <a:rPr lang="en-US" altLang="zh-CN" sz="3600" smtClean="0">
                <a:ea typeface="宋体" pitchFamily="2" charset="-122"/>
              </a:rPr>
              <a:t>(Signal Flow Graph)</a:t>
            </a:r>
          </a:p>
        </p:txBody>
      </p:sp>
      <p:sp>
        <p:nvSpPr>
          <p:cNvPr id="17411" name="Rectangle 3"/>
          <p:cNvSpPr>
            <a:spLocks noGrp="1" noChangeArrowheads="1"/>
          </p:cNvSpPr>
          <p:nvPr>
            <p:ph type="body" idx="1"/>
          </p:nvPr>
        </p:nvSpPr>
        <p:spPr>
          <a:xfrm>
            <a:off x="990600" y="1752600"/>
            <a:ext cx="7772400" cy="4191000"/>
          </a:xfrm>
        </p:spPr>
        <p:txBody>
          <a:bodyPr/>
          <a:lstStyle/>
          <a:p>
            <a:pPr algn="just" eaLnBrk="1" hangingPunct="1"/>
            <a:r>
              <a:rPr lang="en-US" altLang="zh-CN" sz="2400" smtClean="0">
                <a:latin typeface="TimesNewRoman" charset="0"/>
                <a:ea typeface="宋体" pitchFamily="2" charset="-122"/>
              </a:rPr>
              <a:t>Determine the </a:t>
            </a:r>
            <a:r>
              <a:rPr lang="en-US" altLang="zh-CN" sz="2400" b="1" i="1" smtClean="0">
                <a:solidFill>
                  <a:srgbClr val="9933FF"/>
                </a:solidFill>
                <a:latin typeface="TimesNewRoman" charset="0"/>
                <a:ea typeface="宋体" pitchFamily="2" charset="-122"/>
              </a:rPr>
              <a:t>input reflection coefficient</a:t>
            </a:r>
            <a:r>
              <a:rPr lang="en-US" altLang="zh-CN" sz="2400" smtClean="0">
                <a:latin typeface="TimesNewRoman" charset="0"/>
                <a:ea typeface="宋体" pitchFamily="2" charset="-122"/>
              </a:rPr>
              <a:t> (</a:t>
            </a:r>
            <a:r>
              <a:rPr lang="en-US" altLang="zh-CN" sz="2400" smtClean="0">
                <a:latin typeface="WPGreekCentury" charset="-122"/>
                <a:ea typeface="WPGreekCentury" charset="-122"/>
                <a:sym typeface="Symbol" pitchFamily="18" charset="2"/>
              </a:rPr>
              <a:t></a:t>
            </a:r>
            <a:r>
              <a:rPr lang="en-US" altLang="zh-CN" sz="2400" baseline="-25000" smtClean="0">
                <a:latin typeface="TimesNewRoman" charset="0"/>
                <a:ea typeface="宋体" pitchFamily="2" charset="-122"/>
              </a:rPr>
              <a:t>in</a:t>
            </a:r>
            <a:r>
              <a:rPr lang="en-US" altLang="zh-CN" sz="2400" smtClean="0">
                <a:latin typeface="TimesNewRoman" charset="0"/>
                <a:ea typeface="宋体" pitchFamily="2" charset="-122"/>
              </a:rPr>
              <a:t>=b</a:t>
            </a:r>
            <a:r>
              <a:rPr lang="en-US" altLang="zh-CN" sz="2400" baseline="-25000" smtClean="0">
                <a:latin typeface="TimesNewRoman" charset="0"/>
                <a:ea typeface="宋体" pitchFamily="2" charset="-122"/>
              </a:rPr>
              <a:t>1</a:t>
            </a:r>
            <a:r>
              <a:rPr lang="en-US" altLang="zh-CN" sz="2400" smtClean="0">
                <a:latin typeface="TimesNewRoman" charset="0"/>
                <a:ea typeface="宋体" pitchFamily="2" charset="-122"/>
              </a:rPr>
              <a:t>/a</a:t>
            </a:r>
            <a:r>
              <a:rPr lang="en-US" altLang="zh-CN" sz="2400" baseline="-25000" smtClean="0">
                <a:latin typeface="TimesNewRoman" charset="0"/>
                <a:ea typeface="宋体" pitchFamily="2" charset="-122"/>
              </a:rPr>
              <a:t>1</a:t>
            </a:r>
            <a:r>
              <a:rPr lang="en-US" altLang="zh-CN" sz="2400" smtClean="0">
                <a:latin typeface="TimesNewRoman" charset="0"/>
                <a:ea typeface="宋体" pitchFamily="2" charset="-122"/>
              </a:rPr>
              <a:t>) for the terminated two-port network shown below using a signal flow graph.</a:t>
            </a:r>
          </a:p>
          <a:p>
            <a:pPr eaLnBrk="1" hangingPunct="1"/>
            <a:endParaRPr lang="zh-CN" altLang="en-US" sz="2400" smtClean="0">
              <a:latin typeface="Times New Roman" pitchFamily="18" charset="0"/>
              <a:ea typeface="宋体" pitchFamily="2" charset="-122"/>
            </a:endParaRPr>
          </a:p>
        </p:txBody>
      </p:sp>
      <p:sp>
        <p:nvSpPr>
          <p:cNvPr id="17412" name="Rectangle 5"/>
          <p:cNvSpPr>
            <a:spLocks noChangeArrowheads="1"/>
          </p:cNvSpPr>
          <p:nvPr/>
        </p:nvSpPr>
        <p:spPr bwMode="auto">
          <a:xfrm>
            <a:off x="1938338" y="2676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pic>
        <p:nvPicPr>
          <p:cNvPr id="1741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581400"/>
            <a:ext cx="7086600"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E5BA009-54F0-4205-A0AB-FF49DE64FBC7}" type="slidenum">
              <a:rPr lang="zh-CN" altLang="en-US" sz="1400"/>
              <a:pPr eaLnBrk="1" hangingPunct="1"/>
              <a:t>62</a:t>
            </a:fld>
            <a:endParaRPr lang="en-US" altLang="zh-CN" sz="1400"/>
          </a:p>
        </p:txBody>
      </p:sp>
      <p:sp>
        <p:nvSpPr>
          <p:cNvPr id="2" name="矩形 1"/>
          <p:cNvSpPr/>
          <p:nvPr/>
        </p:nvSpPr>
        <p:spPr bwMode="auto">
          <a:xfrm>
            <a:off x="2987824" y="3861048"/>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矩形 7"/>
          <p:cNvSpPr/>
          <p:nvPr/>
        </p:nvSpPr>
        <p:spPr bwMode="auto">
          <a:xfrm>
            <a:off x="2987824" y="4825052"/>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 name="矩形 8"/>
          <p:cNvSpPr/>
          <p:nvPr/>
        </p:nvSpPr>
        <p:spPr bwMode="auto">
          <a:xfrm>
            <a:off x="6804248" y="3833243"/>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 name="矩形 9"/>
          <p:cNvSpPr/>
          <p:nvPr/>
        </p:nvSpPr>
        <p:spPr bwMode="auto">
          <a:xfrm>
            <a:off x="6804248" y="4797247"/>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13655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60F763C1-FCAF-4C49-AEBF-D79A567C5B61}"/>
              </a:ext>
            </a:extLst>
          </p:cNvPr>
          <p:cNvSpPr txBox="1">
            <a:spLocks noChangeArrowheads="1"/>
          </p:cNvSpPr>
          <p:nvPr/>
        </p:nvSpPr>
        <p:spPr bwMode="auto">
          <a:xfrm>
            <a:off x="404860" y="2039513"/>
            <a:ext cx="682109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buFont typeface="Wingdings" panose="05000000000000000000" pitchFamily="2" charset="2"/>
              <a:buChar char="p"/>
            </a:pPr>
            <a:r>
              <a:rPr lang="zh-CN" altLang="en-US" sz="2200" b="1" dirty="0">
                <a:solidFill>
                  <a:srgbClr val="FF0000"/>
                </a:solidFill>
                <a:latin typeface="楷体_GB2312" pitchFamily="49" charset="-122"/>
                <a:ea typeface="楷体_GB2312" pitchFamily="49" charset="-122"/>
              </a:rPr>
              <a:t> </a:t>
            </a:r>
            <a:r>
              <a:rPr lang="zh-CN" altLang="en-US" sz="2200" b="1" dirty="0">
                <a:latin typeface="楷体_GB2312" pitchFamily="49" charset="-122"/>
                <a:ea typeface="楷体_GB2312" pitchFamily="49" charset="-122"/>
              </a:rPr>
              <a:t>将输入输出匹配网络归入源和负载得到简化网络。</a:t>
            </a:r>
            <a:endParaRPr lang="en-US" altLang="zh-CN" sz="2200" b="1" dirty="0">
              <a:latin typeface="楷体_GB2312" pitchFamily="49" charset="-122"/>
              <a:ea typeface="楷体_GB2312" pitchFamily="49" charset="-122"/>
            </a:endParaRPr>
          </a:p>
        </p:txBody>
      </p:sp>
      <p:sp>
        <p:nvSpPr>
          <p:cNvPr id="8" name="Text Box 13">
            <a:extLst>
              <a:ext uri="{FF2B5EF4-FFF2-40B4-BE49-F238E27FC236}">
                <a16:creationId xmlns:a16="http://schemas.microsoft.com/office/drawing/2014/main" id="{2424B369-F525-4A9C-A7D2-061FD3E8FB8A}"/>
              </a:ext>
            </a:extLst>
          </p:cNvPr>
          <p:cNvSpPr txBox="1">
            <a:spLocks noChangeArrowheads="1"/>
          </p:cNvSpPr>
          <p:nvPr/>
        </p:nvSpPr>
        <p:spPr bwMode="auto">
          <a:xfrm>
            <a:off x="1619672" y="5637142"/>
            <a:ext cx="2613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99"/>
                </a:solidFill>
                <a:latin typeface="楷体_GB2312" pitchFamily="49" charset="-122"/>
                <a:ea typeface="楷体_GB2312" pitchFamily="49" charset="-122"/>
              </a:rPr>
              <a:t>简化单级放大器网络 </a:t>
            </a:r>
          </a:p>
        </p:txBody>
      </p:sp>
      <mc:AlternateContent xmlns:mc="http://schemas.openxmlformats.org/markup-compatibility/2006" xmlns:a14="http://schemas.microsoft.com/office/drawing/2010/main">
        <mc:Choice Requires="a14">
          <p:sp>
            <p:nvSpPr>
              <p:cNvPr id="10" name="Object 5">
                <a:extLst>
                  <a:ext uri="{FF2B5EF4-FFF2-40B4-BE49-F238E27FC236}">
                    <a16:creationId xmlns:a16="http://schemas.microsoft.com/office/drawing/2014/main" id="{831CD781-0C04-4706-92A6-8B78486768EC}"/>
                  </a:ext>
                </a:extLst>
              </p:cNvPr>
              <p:cNvSpPr txBox="1"/>
              <p:nvPr/>
            </p:nvSpPr>
            <p:spPr bwMode="auto">
              <a:xfrm>
                <a:off x="6348413" y="3619500"/>
                <a:ext cx="1600200" cy="817563"/>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Γ</m:t>
                          </m:r>
                        </m:e>
                        <m:sub>
                          <m:r>
                            <a:rPr lang="zh-CN" altLang="en-US" i="1">
                              <a:solidFill>
                                <a:srgbClr val="000000"/>
                              </a:solidFill>
                              <a:latin typeface="Cambria Math" panose="02040503050406030204" pitchFamily="18" charset="0"/>
                            </a:rPr>
                            <m:t>𝐿</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𝐿</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𝐿</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0</m:t>
                              </m:r>
                            </m:sub>
                          </m:sSub>
                        </m:den>
                      </m:f>
                    </m:oMath>
                  </m:oMathPara>
                </a14:m>
                <a:endParaRPr lang="zh-CN" altLang="en-US" dirty="0"/>
              </a:p>
            </p:txBody>
          </p:sp>
        </mc:Choice>
        <mc:Fallback xmlns="">
          <p:sp>
            <p:nvSpPr>
              <p:cNvPr id="10" name="Object 5">
                <a:extLst>
                  <a:ext uri="{FF2B5EF4-FFF2-40B4-BE49-F238E27FC236}">
                    <a16:creationId xmlns:a16="http://schemas.microsoft.com/office/drawing/2014/main" id="{831CD781-0C04-4706-92A6-8B78486768EC}"/>
                  </a:ext>
                </a:extLst>
              </p:cNvPr>
              <p:cNvSpPr txBox="1">
                <a:spLocks noRot="1" noChangeAspect="1" noMove="1" noResize="1" noEditPoints="1" noAdjustHandles="1" noChangeArrowheads="1" noChangeShapeType="1" noTextEdit="1"/>
              </p:cNvSpPr>
              <p:nvPr/>
            </p:nvSpPr>
            <p:spPr bwMode="auto">
              <a:xfrm>
                <a:off x="6348413" y="3619500"/>
                <a:ext cx="1600200" cy="817563"/>
              </a:xfrm>
              <a:prstGeom prst="rect">
                <a:avLst/>
              </a:prstGeom>
              <a:blipFill>
                <a:blip r:embed="rId4"/>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973EEBD6-1269-4CF5-ACD7-C8063FAB1D04}"/>
              </a:ext>
            </a:extLst>
          </p:cNvPr>
          <p:cNvSpPr txBox="1"/>
          <p:nvPr/>
        </p:nvSpPr>
        <p:spPr>
          <a:xfrm>
            <a:off x="6084168" y="2815376"/>
            <a:ext cx="2192140" cy="830997"/>
          </a:xfrm>
          <a:prstGeom prst="rect">
            <a:avLst/>
          </a:prstGeom>
          <a:noFill/>
        </p:spPr>
        <p:txBody>
          <a:bodyPr wrap="square">
            <a:spAutoFit/>
          </a:bodyPr>
          <a:lstStyle/>
          <a:p>
            <a:r>
              <a:rPr lang="zh-CN" altLang="en-US" sz="2400" b="1" dirty="0">
                <a:latin typeface="楷体_GB2312" pitchFamily="49" charset="-122"/>
                <a:ea typeface="楷体_GB2312" pitchFamily="49" charset="-122"/>
              </a:rPr>
              <a:t>向负载方向看</a:t>
            </a:r>
            <a:r>
              <a:rPr lang="en-US" altLang="zh-CN" sz="2400" b="1" dirty="0">
                <a:latin typeface="楷体_GB2312" pitchFamily="49" charset="-122"/>
                <a:ea typeface="楷体_GB2312" pitchFamily="49" charset="-122"/>
              </a:rPr>
              <a:t>:</a:t>
            </a:r>
            <a:r>
              <a:rPr lang="zh-CN" altLang="en-US" sz="2400" b="1" dirty="0">
                <a:solidFill>
                  <a:srgbClr val="FF3300"/>
                </a:solidFill>
                <a:latin typeface="楷体_GB2312" pitchFamily="49" charset="-122"/>
                <a:ea typeface="楷体_GB2312" pitchFamily="49" charset="-122"/>
              </a:rPr>
              <a:t>负载反射系数</a:t>
            </a:r>
            <a:endParaRPr lang="zh-CN" altLang="en-US" dirty="0"/>
          </a:p>
        </p:txBody>
      </p:sp>
      <p:sp>
        <p:nvSpPr>
          <p:cNvPr id="15" name="文本框 14">
            <a:extLst>
              <a:ext uri="{FF2B5EF4-FFF2-40B4-BE49-F238E27FC236}">
                <a16:creationId xmlns:a16="http://schemas.microsoft.com/office/drawing/2014/main" id="{48106DC9-4EF0-4A81-BAEF-84E34D9A71B3}"/>
              </a:ext>
            </a:extLst>
          </p:cNvPr>
          <p:cNvSpPr txBox="1"/>
          <p:nvPr/>
        </p:nvSpPr>
        <p:spPr>
          <a:xfrm>
            <a:off x="6215413" y="4714316"/>
            <a:ext cx="2761845" cy="830997"/>
          </a:xfrm>
          <a:prstGeom prst="rect">
            <a:avLst/>
          </a:prstGeom>
          <a:noFill/>
        </p:spPr>
        <p:txBody>
          <a:bodyPr wrap="square">
            <a:spAutoFit/>
          </a:bodyPr>
          <a:lstStyle/>
          <a:p>
            <a:r>
              <a:rPr lang="zh-CN" altLang="en-US" sz="2400" b="1" dirty="0">
                <a:latin typeface="楷体_GB2312" pitchFamily="49" charset="-122"/>
                <a:ea typeface="楷体_GB2312" pitchFamily="49" charset="-122"/>
              </a:rPr>
              <a:t>向负载方向看</a:t>
            </a:r>
            <a:r>
              <a:rPr lang="en-US" altLang="zh-CN" sz="2400" b="1" dirty="0">
                <a:latin typeface="楷体_GB2312" pitchFamily="49" charset="-122"/>
                <a:ea typeface="楷体_GB2312" pitchFamily="49" charset="-122"/>
              </a:rPr>
              <a:t>:</a:t>
            </a:r>
          </a:p>
          <a:p>
            <a:r>
              <a:rPr lang="zh-CN" altLang="en-US" b="1" dirty="0">
                <a:solidFill>
                  <a:srgbClr val="FF3300"/>
                </a:solidFill>
                <a:latin typeface="楷体_GB2312" pitchFamily="49" charset="-122"/>
                <a:ea typeface="楷体_GB2312" pitchFamily="49" charset="-122"/>
              </a:rPr>
              <a:t>输入端口反射系数</a:t>
            </a:r>
            <a:endParaRPr lang="zh-CN" altLang="en-US" dirty="0"/>
          </a:p>
        </p:txBody>
      </p:sp>
      <mc:AlternateContent xmlns:mc="http://schemas.openxmlformats.org/markup-compatibility/2006" xmlns:a14="http://schemas.microsoft.com/office/drawing/2010/main">
        <mc:Choice Requires="a14">
          <p:sp>
            <p:nvSpPr>
              <p:cNvPr id="16" name="Object 7">
                <a:extLst>
                  <a:ext uri="{FF2B5EF4-FFF2-40B4-BE49-F238E27FC236}">
                    <a16:creationId xmlns:a16="http://schemas.microsoft.com/office/drawing/2014/main" id="{F681AE6D-4012-4762-B577-5B09AF8AEE08}"/>
                  </a:ext>
                </a:extLst>
              </p:cNvPr>
              <p:cNvSpPr txBox="1"/>
              <p:nvPr/>
            </p:nvSpPr>
            <p:spPr bwMode="auto">
              <a:xfrm>
                <a:off x="6430963" y="5573713"/>
                <a:ext cx="1557337" cy="841375"/>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Γ</m:t>
                          </m:r>
                        </m:e>
                        <m:sub>
                          <m:r>
                            <a:rPr lang="en-US" altLang="zh-CN" b="0" i="1" smtClean="0">
                              <a:solidFill>
                                <a:srgbClr val="000000"/>
                              </a:solidFill>
                              <a:latin typeface="Cambria Math" panose="02040503050406030204" pitchFamily="18" charset="0"/>
                            </a:rPr>
                            <m:t>𝑖𝑛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𝑖𝑛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𝑖𝑛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0</m:t>
                              </m:r>
                            </m:sub>
                          </m:sSub>
                        </m:den>
                      </m:f>
                    </m:oMath>
                  </m:oMathPara>
                </a14:m>
                <a:endParaRPr lang="zh-CN" altLang="en-US" dirty="0"/>
              </a:p>
            </p:txBody>
          </p:sp>
        </mc:Choice>
        <mc:Fallback xmlns="">
          <p:sp>
            <p:nvSpPr>
              <p:cNvPr id="16" name="Object 7">
                <a:extLst>
                  <a:ext uri="{FF2B5EF4-FFF2-40B4-BE49-F238E27FC236}">
                    <a16:creationId xmlns:a16="http://schemas.microsoft.com/office/drawing/2014/main" id="{F681AE6D-4012-4762-B577-5B09AF8AEE08}"/>
                  </a:ext>
                </a:extLst>
              </p:cNvPr>
              <p:cNvSpPr txBox="1">
                <a:spLocks noRot="1" noChangeAspect="1" noMove="1" noResize="1" noEditPoints="1" noAdjustHandles="1" noChangeArrowheads="1" noChangeShapeType="1" noTextEdit="1"/>
              </p:cNvSpPr>
              <p:nvPr/>
            </p:nvSpPr>
            <p:spPr bwMode="auto">
              <a:xfrm>
                <a:off x="6430963" y="5573713"/>
                <a:ext cx="1557337" cy="841375"/>
              </a:xfrm>
              <a:prstGeom prst="rect">
                <a:avLst/>
              </a:prstGeom>
              <a:blipFill>
                <a:blip r:embed="rId5"/>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6"/>
          <a:stretch>
            <a:fillRect/>
          </a:stretch>
        </p:blipFill>
        <p:spPr>
          <a:xfrm>
            <a:off x="564532" y="2849712"/>
            <a:ext cx="5499069" cy="2280102"/>
          </a:xfrm>
          <a:prstGeom prst="rect">
            <a:avLst/>
          </a:prstGeom>
        </p:spPr>
      </p:pic>
    </p:spTree>
    <p:extLst>
      <p:ext uri="{BB962C8B-B14F-4D97-AF65-F5344CB8AC3E}">
        <p14:creationId xmlns:p14="http://schemas.microsoft.com/office/powerpoint/2010/main" val="360170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60F763C1-FCAF-4C49-AEBF-D79A567C5B61}"/>
              </a:ext>
            </a:extLst>
          </p:cNvPr>
          <p:cNvSpPr txBox="1">
            <a:spLocks noChangeArrowheads="1"/>
          </p:cNvSpPr>
          <p:nvPr/>
        </p:nvSpPr>
        <p:spPr bwMode="auto">
          <a:xfrm>
            <a:off x="332247" y="1676916"/>
            <a:ext cx="682109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buFont typeface="Wingdings" panose="05000000000000000000" pitchFamily="2" charset="2"/>
              <a:buChar char="p"/>
            </a:pPr>
            <a:r>
              <a:rPr lang="zh-CN" altLang="en-US" sz="2200" b="1" dirty="0">
                <a:solidFill>
                  <a:srgbClr val="FF0000"/>
                </a:solidFill>
                <a:latin typeface="楷体_GB2312" pitchFamily="49" charset="-122"/>
                <a:ea typeface="楷体_GB2312" pitchFamily="49" charset="-122"/>
              </a:rPr>
              <a:t> </a:t>
            </a:r>
            <a:r>
              <a:rPr lang="zh-CN" altLang="en-US" sz="2200" b="1" dirty="0">
                <a:latin typeface="楷体_GB2312" pitchFamily="49" charset="-122"/>
                <a:ea typeface="楷体_GB2312" pitchFamily="49" charset="-122"/>
              </a:rPr>
              <a:t>将输入输出匹配网络归入源和负载得到简化网络。</a:t>
            </a:r>
            <a:endParaRPr lang="en-US" altLang="zh-CN" sz="2200" b="1" dirty="0">
              <a:latin typeface="楷体_GB2312" pitchFamily="49" charset="-122"/>
              <a:ea typeface="楷体_GB2312" pitchFamily="49" charset="-122"/>
            </a:endParaRPr>
          </a:p>
        </p:txBody>
      </p:sp>
      <p:sp>
        <p:nvSpPr>
          <p:cNvPr id="8" name="Text Box 13">
            <a:extLst>
              <a:ext uri="{FF2B5EF4-FFF2-40B4-BE49-F238E27FC236}">
                <a16:creationId xmlns:a16="http://schemas.microsoft.com/office/drawing/2014/main" id="{2424B369-F525-4A9C-A7D2-061FD3E8FB8A}"/>
              </a:ext>
            </a:extLst>
          </p:cNvPr>
          <p:cNvSpPr txBox="1">
            <a:spLocks noChangeArrowheads="1"/>
          </p:cNvSpPr>
          <p:nvPr/>
        </p:nvSpPr>
        <p:spPr bwMode="auto">
          <a:xfrm>
            <a:off x="1483192" y="4622227"/>
            <a:ext cx="2613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99"/>
                </a:solidFill>
                <a:latin typeface="楷体_GB2312" pitchFamily="49" charset="-122"/>
                <a:ea typeface="楷体_GB2312" pitchFamily="49" charset="-122"/>
              </a:rPr>
              <a:t>简化单级放大器网络 </a:t>
            </a:r>
          </a:p>
        </p:txBody>
      </p:sp>
      <p:sp>
        <p:nvSpPr>
          <p:cNvPr id="11" name="文本框 10">
            <a:extLst>
              <a:ext uri="{FF2B5EF4-FFF2-40B4-BE49-F238E27FC236}">
                <a16:creationId xmlns:a16="http://schemas.microsoft.com/office/drawing/2014/main" id="{CF5DF691-DC38-48C1-BD7B-DE3312959E0A}"/>
              </a:ext>
            </a:extLst>
          </p:cNvPr>
          <p:cNvSpPr txBox="1"/>
          <p:nvPr/>
        </p:nvSpPr>
        <p:spPr>
          <a:xfrm>
            <a:off x="6028408" y="4768012"/>
            <a:ext cx="2817603" cy="830997"/>
          </a:xfrm>
          <a:prstGeom prst="rect">
            <a:avLst/>
          </a:prstGeom>
          <a:noFill/>
        </p:spPr>
        <p:txBody>
          <a:bodyPr wrap="square">
            <a:spAutoFit/>
          </a:bodyPr>
          <a:lstStyle/>
          <a:p>
            <a:r>
              <a:rPr lang="zh-CN" altLang="en-US" sz="2400" b="1" dirty="0">
                <a:latin typeface="楷体_GB2312" pitchFamily="49" charset="-122"/>
                <a:ea typeface="楷体_GB2312" pitchFamily="49" charset="-122"/>
              </a:rPr>
              <a:t>向信号源方向看</a:t>
            </a:r>
            <a:r>
              <a:rPr lang="en-US" altLang="zh-CN" sz="2400" b="1" dirty="0">
                <a:latin typeface="楷体_GB2312" pitchFamily="49" charset="-122"/>
                <a:ea typeface="楷体_GB2312" pitchFamily="49" charset="-122"/>
              </a:rPr>
              <a:t>:</a:t>
            </a:r>
            <a:endParaRPr lang="en-US" altLang="zh-CN" sz="2400" b="1" dirty="0">
              <a:solidFill>
                <a:srgbClr val="FF3300"/>
              </a:solidFill>
              <a:latin typeface="楷体_GB2312" pitchFamily="49" charset="-122"/>
              <a:ea typeface="楷体_GB2312" pitchFamily="49" charset="-122"/>
            </a:endParaRPr>
          </a:p>
          <a:p>
            <a:r>
              <a:rPr lang="zh-CN" altLang="en-US" b="1" dirty="0">
                <a:solidFill>
                  <a:srgbClr val="FF3300"/>
                </a:solidFill>
                <a:latin typeface="楷体_GB2312" pitchFamily="49" charset="-122"/>
                <a:ea typeface="楷体_GB2312" pitchFamily="49" charset="-122"/>
              </a:rPr>
              <a:t>输出端口反射系数</a:t>
            </a:r>
            <a:endParaRPr lang="zh-CN" altLang="en-US" dirty="0"/>
          </a:p>
        </p:txBody>
      </p:sp>
      <mc:AlternateContent xmlns:mc="http://schemas.openxmlformats.org/markup-compatibility/2006" xmlns:a14="http://schemas.microsoft.com/office/drawing/2010/main">
        <mc:Choice Requires="a14">
          <p:sp>
            <p:nvSpPr>
              <p:cNvPr id="15" name="Object 9">
                <a:extLst>
                  <a:ext uri="{FF2B5EF4-FFF2-40B4-BE49-F238E27FC236}">
                    <a16:creationId xmlns:a16="http://schemas.microsoft.com/office/drawing/2014/main" id="{D06224FE-D34D-4FE4-94D2-EDE37607AD89}"/>
                  </a:ext>
                </a:extLst>
              </p:cNvPr>
              <p:cNvSpPr txBox="1"/>
              <p:nvPr/>
            </p:nvSpPr>
            <p:spPr bwMode="auto">
              <a:xfrm>
                <a:off x="6205538" y="5611813"/>
                <a:ext cx="1652587" cy="854075"/>
              </a:xfrm>
              <a:prstGeom prst="rect">
                <a:avLst/>
              </a:prstGeom>
              <a:noFill/>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Γ</m:t>
                          </m:r>
                        </m:e>
                        <m:sub>
                          <m:r>
                            <a:rPr lang="en-US" altLang="zh-CN" b="0" i="1" smtClean="0">
                              <a:solidFill>
                                <a:srgbClr val="000000"/>
                              </a:solidFill>
                              <a:latin typeface="Cambria Math" panose="02040503050406030204" pitchFamily="18" charset="0"/>
                            </a:rPr>
                            <m:t>𝑜𝑢𝑡</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i="1">
                                  <a:solidFill>
                                    <a:srgbClr val="000000"/>
                                  </a:solidFill>
                                  <a:latin typeface="Cambria Math" panose="02040503050406030204" pitchFamily="18" charset="0"/>
                                </a:rPr>
                                <m:t>𝑜𝑢𝑡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i="1">
                                  <a:solidFill>
                                    <a:srgbClr val="000000"/>
                                  </a:solidFill>
                                  <a:latin typeface="Cambria Math" panose="02040503050406030204" pitchFamily="18" charset="0"/>
                                </a:rPr>
                                <m:t>𝑜𝑢𝑡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0</m:t>
                              </m:r>
                            </m:sub>
                          </m:sSub>
                        </m:den>
                      </m:f>
                    </m:oMath>
                  </m:oMathPara>
                </a14:m>
                <a:endParaRPr lang="zh-CN" altLang="en-US" dirty="0"/>
              </a:p>
            </p:txBody>
          </p:sp>
        </mc:Choice>
        <mc:Fallback xmlns="">
          <p:sp>
            <p:nvSpPr>
              <p:cNvPr id="15" name="Object 9">
                <a:extLst>
                  <a:ext uri="{FF2B5EF4-FFF2-40B4-BE49-F238E27FC236}">
                    <a16:creationId xmlns:a16="http://schemas.microsoft.com/office/drawing/2014/main" id="{D06224FE-D34D-4FE4-94D2-EDE37607AD89}"/>
                  </a:ext>
                </a:extLst>
              </p:cNvPr>
              <p:cNvSpPr txBox="1">
                <a:spLocks noRot="1" noChangeAspect="1" noMove="1" noResize="1" noEditPoints="1" noAdjustHandles="1" noChangeArrowheads="1" noChangeShapeType="1" noTextEdit="1"/>
              </p:cNvSpPr>
              <p:nvPr/>
            </p:nvSpPr>
            <p:spPr bwMode="auto">
              <a:xfrm>
                <a:off x="6205538" y="5611813"/>
                <a:ext cx="1652587" cy="8540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bject 3">
                <a:extLst>
                  <a:ext uri="{FF2B5EF4-FFF2-40B4-BE49-F238E27FC236}">
                    <a16:creationId xmlns:a16="http://schemas.microsoft.com/office/drawing/2014/main" id="{BB558DEC-E1BA-4E4E-9973-B8D74148C927}"/>
                  </a:ext>
                </a:extLst>
              </p:cNvPr>
              <p:cNvSpPr txBox="1"/>
              <p:nvPr/>
            </p:nvSpPr>
            <p:spPr bwMode="auto">
              <a:xfrm>
                <a:off x="6392863" y="3884613"/>
                <a:ext cx="1509712" cy="762000"/>
              </a:xfrm>
              <a:prstGeom prst="rect">
                <a:avLst/>
              </a:prstGeom>
              <a:noFill/>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Γ</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en-US" altLang="zh-CN" b="0" i="1" smtClean="0">
                                  <a:solidFill>
                                    <a:srgbClr val="000000"/>
                                  </a:solidFill>
                                  <a:latin typeface="Cambria Math" panose="02040503050406030204" pitchFamily="18" charset="0"/>
                                </a:rPr>
                                <m:t>0</m:t>
                              </m:r>
                            </m:sub>
                          </m:sSub>
                        </m:den>
                      </m:f>
                    </m:oMath>
                  </m:oMathPara>
                </a14:m>
                <a:endParaRPr lang="zh-CN" altLang="en-US" dirty="0"/>
              </a:p>
            </p:txBody>
          </p:sp>
        </mc:Choice>
        <mc:Fallback xmlns="">
          <p:sp>
            <p:nvSpPr>
              <p:cNvPr id="14" name="Object 3">
                <a:extLst>
                  <a:ext uri="{FF2B5EF4-FFF2-40B4-BE49-F238E27FC236}">
                    <a16:creationId xmlns:a16="http://schemas.microsoft.com/office/drawing/2014/main" id="{BB558DEC-E1BA-4E4E-9973-B8D74148C927}"/>
                  </a:ext>
                </a:extLst>
              </p:cNvPr>
              <p:cNvSpPr txBox="1">
                <a:spLocks noRot="1" noChangeAspect="1" noMove="1" noResize="1" noEditPoints="1" noAdjustHandles="1" noChangeArrowheads="1" noChangeShapeType="1" noTextEdit="1"/>
              </p:cNvSpPr>
              <p:nvPr/>
            </p:nvSpPr>
            <p:spPr bwMode="auto">
              <a:xfrm>
                <a:off x="6392863" y="3884613"/>
                <a:ext cx="1509712" cy="762000"/>
              </a:xfrm>
              <a:prstGeom prst="rect">
                <a:avLst/>
              </a:prstGeom>
              <a:blipFill>
                <a:blip r:embed="rId5"/>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DB6E06BB-88AD-4142-A1A0-0038C4D2A004}"/>
              </a:ext>
            </a:extLst>
          </p:cNvPr>
          <p:cNvSpPr txBox="1"/>
          <p:nvPr/>
        </p:nvSpPr>
        <p:spPr>
          <a:xfrm>
            <a:off x="5957677" y="2981846"/>
            <a:ext cx="2520280" cy="830997"/>
          </a:xfrm>
          <a:prstGeom prst="rect">
            <a:avLst/>
          </a:prstGeom>
          <a:noFill/>
        </p:spPr>
        <p:txBody>
          <a:bodyPr wrap="square">
            <a:spAutoFit/>
          </a:bodyPr>
          <a:lstStyle/>
          <a:p>
            <a:r>
              <a:rPr lang="zh-CN" altLang="en-US" sz="2400" b="1" dirty="0">
                <a:latin typeface="楷体_GB2312" pitchFamily="49" charset="-122"/>
                <a:ea typeface="楷体_GB2312" pitchFamily="49" charset="-122"/>
              </a:rPr>
              <a:t>向信号源方向看</a:t>
            </a:r>
            <a:r>
              <a:rPr lang="en-US" altLang="zh-CN" sz="2400" b="1" dirty="0">
                <a:latin typeface="楷体_GB2312" pitchFamily="49" charset="-122"/>
                <a:ea typeface="楷体_GB2312" pitchFamily="49" charset="-122"/>
              </a:rPr>
              <a:t>:</a:t>
            </a:r>
            <a:r>
              <a:rPr lang="zh-CN" altLang="en-US" sz="2400" b="1" dirty="0">
                <a:solidFill>
                  <a:srgbClr val="FF3300"/>
                </a:solidFill>
                <a:latin typeface="楷体_GB2312" pitchFamily="49" charset="-122"/>
                <a:ea typeface="楷体_GB2312" pitchFamily="49" charset="-122"/>
              </a:rPr>
              <a:t>信号源反射系数</a:t>
            </a:r>
            <a:endParaRPr lang="zh-CN" altLang="en-US" dirty="0"/>
          </a:p>
        </p:txBody>
      </p:sp>
      <p:sp>
        <p:nvSpPr>
          <p:cNvPr id="2" name="标题 1"/>
          <p:cNvSpPr>
            <a:spLocks noGrp="1"/>
          </p:cNvSpPr>
          <p:nvPr>
            <p:ph type="title"/>
          </p:nvPr>
        </p:nvSpPr>
        <p:spPr/>
        <p:txBody>
          <a:bodyPr/>
          <a:lstStyle/>
          <a:p>
            <a:endParaRPr lang="zh-CN" altLang="en-US"/>
          </a:p>
        </p:txBody>
      </p:sp>
      <p:pic>
        <p:nvPicPr>
          <p:cNvPr id="23" name="图片 22">
            <a:extLst>
              <a:ext uri="{FF2B5EF4-FFF2-40B4-BE49-F238E27FC236}">
                <a16:creationId xmlns:a16="http://schemas.microsoft.com/office/drawing/2014/main" id="{C630ACD7-E7FA-4969-86D1-010783F98FF3}"/>
              </a:ext>
            </a:extLst>
          </p:cNvPr>
          <p:cNvPicPr>
            <a:picLocks noChangeAspect="1"/>
          </p:cNvPicPr>
          <p:nvPr/>
        </p:nvPicPr>
        <p:blipFill rotWithShape="1">
          <a:blip r:embed="rId6"/>
          <a:srcRect l="18500" t="73171" r="21650" b="10800"/>
          <a:stretch/>
        </p:blipFill>
        <p:spPr>
          <a:xfrm>
            <a:off x="547088" y="5007207"/>
            <a:ext cx="3960440" cy="596652"/>
          </a:xfrm>
          <a:prstGeom prst="rect">
            <a:avLst/>
          </a:prstGeom>
        </p:spPr>
      </p:pic>
      <p:pic>
        <p:nvPicPr>
          <p:cNvPr id="24" name="图片 23">
            <a:extLst>
              <a:ext uri="{FF2B5EF4-FFF2-40B4-BE49-F238E27FC236}">
                <a16:creationId xmlns:a16="http://schemas.microsoft.com/office/drawing/2014/main" id="{279F4F23-E2BE-47D2-9087-3963B73E5887}"/>
              </a:ext>
            </a:extLst>
          </p:cNvPr>
          <p:cNvPicPr>
            <a:picLocks noChangeAspect="1"/>
          </p:cNvPicPr>
          <p:nvPr/>
        </p:nvPicPr>
        <p:blipFill rotWithShape="1">
          <a:blip r:embed="rId7"/>
          <a:srcRect t="77142"/>
          <a:stretch/>
        </p:blipFill>
        <p:spPr>
          <a:xfrm>
            <a:off x="521678" y="5877272"/>
            <a:ext cx="3762291" cy="528099"/>
          </a:xfrm>
          <a:prstGeom prst="rect">
            <a:avLst/>
          </a:prstGeom>
        </p:spPr>
      </p:pic>
      <p:pic>
        <p:nvPicPr>
          <p:cNvPr id="4" name="图片 3"/>
          <p:cNvPicPr>
            <a:picLocks noChangeAspect="1"/>
          </p:cNvPicPr>
          <p:nvPr/>
        </p:nvPicPr>
        <p:blipFill>
          <a:blip r:embed="rId8"/>
          <a:stretch>
            <a:fillRect/>
          </a:stretch>
        </p:blipFill>
        <p:spPr>
          <a:xfrm>
            <a:off x="332247" y="2247888"/>
            <a:ext cx="5499069" cy="2280102"/>
          </a:xfrm>
          <a:prstGeom prst="rect">
            <a:avLst/>
          </a:prstGeom>
        </p:spPr>
      </p:pic>
    </p:spTree>
    <p:extLst>
      <p:ext uri="{BB962C8B-B14F-4D97-AF65-F5344CB8AC3E}">
        <p14:creationId xmlns:p14="http://schemas.microsoft.com/office/powerpoint/2010/main" val="27544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381000" y="914400"/>
            <a:ext cx="8077200" cy="5348288"/>
          </a:xfrm>
        </p:spPr>
        <p:txBody>
          <a:bodyPr/>
          <a:lstStyle/>
          <a:p>
            <a:pPr eaLnBrk="1" hangingPunct="1"/>
            <a:endParaRPr lang="zh-CN" altLang="en-US" sz="2400" smtClean="0">
              <a:latin typeface="Times New Roman" pitchFamily="18" charset="0"/>
              <a:ea typeface="宋体" pitchFamily="2" charset="-122"/>
            </a:endParaRPr>
          </a:p>
          <a:p>
            <a:pPr eaLnBrk="1" hangingPunct="1"/>
            <a:endParaRPr lang="zh-CN" altLang="en-US" sz="2400" smtClean="0">
              <a:latin typeface="Times New Roman" pitchFamily="18" charset="0"/>
              <a:ea typeface="宋体" pitchFamily="2" charset="-122"/>
            </a:endParaRPr>
          </a:p>
          <a:p>
            <a:pPr eaLnBrk="1" hangingPunct="1"/>
            <a:endParaRPr lang="zh-CN" altLang="en-US" sz="2400" smtClean="0">
              <a:latin typeface="Times New Roman" pitchFamily="18" charset="0"/>
              <a:ea typeface="宋体" pitchFamily="2" charset="-122"/>
            </a:endParaRPr>
          </a:p>
          <a:p>
            <a:pPr eaLnBrk="1" hangingPunct="1"/>
            <a:endParaRPr lang="zh-CN" altLang="en-US" sz="2400" smtClean="0">
              <a:latin typeface="Times New Roman" pitchFamily="18" charset="0"/>
              <a:ea typeface="宋体" pitchFamily="2" charset="-122"/>
            </a:endParaRPr>
          </a:p>
          <a:p>
            <a:pPr eaLnBrk="1" hangingPunct="1"/>
            <a:endParaRPr lang="zh-CN" altLang="en-US" sz="2400" smtClean="0">
              <a:latin typeface="Times New Roman" pitchFamily="18" charset="0"/>
              <a:ea typeface="宋体" pitchFamily="2" charset="-122"/>
            </a:endParaRPr>
          </a:p>
        </p:txBody>
      </p:sp>
      <p:sp>
        <p:nvSpPr>
          <p:cNvPr id="20483" name="Rectangle 5"/>
          <p:cNvSpPr>
            <a:spLocks noChangeArrowheads="1"/>
          </p:cNvSpPr>
          <p:nvPr/>
        </p:nvSpPr>
        <p:spPr bwMode="auto">
          <a:xfrm>
            <a:off x="1938338" y="2152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20484" name="Rectangle 7"/>
          <p:cNvSpPr>
            <a:spLocks noChangeArrowheads="1"/>
          </p:cNvSpPr>
          <p:nvPr/>
        </p:nvSpPr>
        <p:spPr bwMode="auto">
          <a:xfrm>
            <a:off x="2962275" y="2047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grpSp>
        <p:nvGrpSpPr>
          <p:cNvPr id="20485" name="Group 8"/>
          <p:cNvGrpSpPr>
            <a:grpSpLocks/>
          </p:cNvGrpSpPr>
          <p:nvPr/>
        </p:nvGrpSpPr>
        <p:grpSpPr bwMode="auto">
          <a:xfrm>
            <a:off x="1066800" y="4928592"/>
            <a:ext cx="6934200" cy="1884363"/>
            <a:chOff x="432" y="528"/>
            <a:chExt cx="4368" cy="1187"/>
          </a:xfrm>
        </p:grpSpPr>
        <p:pic>
          <p:nvPicPr>
            <p:cNvPr id="2048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 y="528"/>
              <a:ext cx="2448" cy="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576"/>
              <a:ext cx="1248" cy="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486" name="Rectangle 11"/>
          <p:cNvSpPr>
            <a:spLocks noChangeArrowheads="1"/>
          </p:cNvSpPr>
          <p:nvPr/>
        </p:nvSpPr>
        <p:spPr bwMode="auto">
          <a:xfrm>
            <a:off x="611560" y="3717032"/>
            <a:ext cx="7772400" cy="458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4"/>
              </a:buBlip>
              <a:defRPr sz="3200">
                <a:solidFill>
                  <a:schemeClr val="tx1"/>
                </a:solidFill>
                <a:latin typeface="Tahoma" pitchFamily="34" charset="0"/>
              </a:defRPr>
            </a:lvl1pPr>
            <a:lvl2pPr marL="742950" indent="-285750" eaLnBrk="0" hangingPunct="0">
              <a:spcBef>
                <a:spcPct val="20000"/>
              </a:spcBef>
              <a:buSzPct val="75000"/>
              <a:buBlip>
                <a:blip r:embed="rId5"/>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algn="just" eaLnBrk="1" hangingPunct="1">
              <a:lnSpc>
                <a:spcPct val="90000"/>
              </a:lnSpc>
            </a:pPr>
            <a:r>
              <a:rPr lang="en-US" altLang="zh-CN" sz="2800" dirty="0">
                <a:latin typeface="Times New Roman" pitchFamily="18" charset="0"/>
                <a:ea typeface="宋体" pitchFamily="2" charset="-122"/>
              </a:rPr>
              <a:t>Note that the input voltage has been normalized according to the scattering parameter definition.</a:t>
            </a:r>
          </a:p>
          <a:p>
            <a:pPr algn="just" eaLnBrk="1" hangingPunct="1">
              <a:lnSpc>
                <a:spcPct val="90000"/>
              </a:lnSpc>
            </a:pPr>
            <a:endParaRPr lang="en-US" altLang="zh-CN" sz="2800" dirty="0">
              <a:latin typeface="Times New Roman" pitchFamily="18" charset="0"/>
              <a:ea typeface="宋体" pitchFamily="2" charset="-122"/>
            </a:endParaRPr>
          </a:p>
          <a:p>
            <a:pPr eaLnBrk="1" hangingPunct="1">
              <a:lnSpc>
                <a:spcPct val="90000"/>
              </a:lnSpc>
            </a:pPr>
            <a:endParaRPr lang="zh-CN" altLang="en-US" sz="2400" dirty="0">
              <a:latin typeface="Times New Roman" pitchFamily="18" charset="0"/>
              <a:ea typeface="宋体" pitchFamily="2" charset="-122"/>
            </a:endParaRPr>
          </a:p>
        </p:txBody>
      </p:sp>
      <p:sp>
        <p:nvSpPr>
          <p:cNvPr id="20487"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07CAF93-CCFD-4899-9AE5-4D6E322F3EC9}" type="slidenum">
              <a:rPr lang="zh-CN" altLang="en-US" sz="1400"/>
              <a:pPr eaLnBrk="1" hangingPunct="1"/>
              <a:t>65</a:t>
            </a:fld>
            <a:endParaRPr lang="en-US" altLang="zh-CN" sz="1400"/>
          </a:p>
        </p:txBody>
      </p:sp>
      <p:pic>
        <p:nvPicPr>
          <p:cNvPr id="1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1180" y="1728192"/>
            <a:ext cx="7086600"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bwMode="auto">
          <a:xfrm>
            <a:off x="2832204" y="2007840"/>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矩形 11"/>
          <p:cNvSpPr/>
          <p:nvPr/>
        </p:nvSpPr>
        <p:spPr bwMode="auto">
          <a:xfrm>
            <a:off x="2832204" y="2971844"/>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3" name="矩形 12"/>
          <p:cNvSpPr/>
          <p:nvPr/>
        </p:nvSpPr>
        <p:spPr bwMode="auto">
          <a:xfrm>
            <a:off x="6648628" y="1980035"/>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4" name="矩形 13"/>
          <p:cNvSpPr/>
          <p:nvPr/>
        </p:nvSpPr>
        <p:spPr bwMode="auto">
          <a:xfrm>
            <a:off x="6648628" y="2944039"/>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452659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p:cNvSpPr>
            <a:spLocks noChangeArrowheads="1"/>
          </p:cNvSpPr>
          <p:nvPr/>
        </p:nvSpPr>
        <p:spPr bwMode="auto">
          <a:xfrm>
            <a:off x="415880" y="3284984"/>
            <a:ext cx="8077200" cy="534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Blip>
                <a:blip r:embed="rId2"/>
              </a:buBlip>
              <a:defRPr sz="3200">
                <a:solidFill>
                  <a:schemeClr val="tx1"/>
                </a:solidFill>
                <a:latin typeface="Tahoma" pitchFamily="34" charset="0"/>
              </a:defRPr>
            </a:lvl1pPr>
            <a:lvl2pPr marL="742950" indent="-285750" eaLnBrk="0" hangingPunct="0">
              <a:spcBef>
                <a:spcPct val="20000"/>
              </a:spcBef>
              <a:buSzPct val="75000"/>
              <a:buBlip>
                <a:blip r:embed="rId3"/>
              </a:buBlip>
              <a:defRPr sz="2800">
                <a:solidFill>
                  <a:schemeClr val="tx1"/>
                </a:solidFill>
                <a:latin typeface="Tahoma" pitchFamily="34" charset="0"/>
              </a:defRPr>
            </a:lvl2pPr>
            <a:lvl3pPr marL="1143000" indent="-228600" eaLnBrk="0" hangingPunct="0">
              <a:spcBef>
                <a:spcPct val="20000"/>
              </a:spcBef>
              <a:buChar char="•"/>
              <a:defRPr sz="2400">
                <a:solidFill>
                  <a:schemeClr val="tx1"/>
                </a:solidFill>
                <a:latin typeface="Tahoma" pitchFamily="34" charset="0"/>
              </a:defRPr>
            </a:lvl3pPr>
            <a:lvl4pPr marL="1600200" indent="-228600" eaLnBrk="0" hangingPunct="0">
              <a:spcBef>
                <a:spcPct val="20000"/>
              </a:spcBef>
              <a:buChar char="–"/>
              <a:defRPr sz="2000">
                <a:solidFill>
                  <a:schemeClr val="tx1"/>
                </a:solidFill>
                <a:latin typeface="Tahoma" pitchFamily="34" charset="0"/>
              </a:defRPr>
            </a:lvl4pPr>
            <a:lvl5pPr marL="2057400" indent="-228600" eaLnBrk="0" hangingPunct="0">
              <a:spcBef>
                <a:spcPct val="20000"/>
              </a:spcBef>
              <a:buClr>
                <a:schemeClr val="tx2"/>
              </a:buClr>
              <a:buChar char="–"/>
              <a:defRPr sz="2000">
                <a:solidFill>
                  <a:schemeClr val="tx1"/>
                </a:solidFill>
                <a:latin typeface="Tahoma" pitchFamily="34" charset="0"/>
              </a:defRPr>
            </a:lvl5pPr>
            <a:lvl6pPr marL="2514600" indent="-228600" eaLnBrk="0" fontAlgn="base" hangingPunct="0">
              <a:spcBef>
                <a:spcPct val="20000"/>
              </a:spcBef>
              <a:spcAft>
                <a:spcPct val="0"/>
              </a:spcAft>
              <a:buClr>
                <a:schemeClr val="tx2"/>
              </a:buClr>
              <a:buChar char="–"/>
              <a:defRPr sz="2000">
                <a:solidFill>
                  <a:schemeClr val="tx1"/>
                </a:solidFill>
                <a:latin typeface="Tahoma" pitchFamily="34" charset="0"/>
              </a:defRPr>
            </a:lvl6pPr>
            <a:lvl7pPr marL="2971800" indent="-228600" eaLnBrk="0" fontAlgn="base" hangingPunct="0">
              <a:spcBef>
                <a:spcPct val="20000"/>
              </a:spcBef>
              <a:spcAft>
                <a:spcPct val="0"/>
              </a:spcAft>
              <a:buClr>
                <a:schemeClr val="tx2"/>
              </a:buClr>
              <a:buChar char="–"/>
              <a:defRPr sz="2000">
                <a:solidFill>
                  <a:schemeClr val="tx1"/>
                </a:solidFill>
                <a:latin typeface="Tahoma" pitchFamily="34" charset="0"/>
              </a:defRPr>
            </a:lvl7pPr>
            <a:lvl8pPr marL="3429000" indent="-228600" eaLnBrk="0" fontAlgn="base" hangingPunct="0">
              <a:spcBef>
                <a:spcPct val="20000"/>
              </a:spcBef>
              <a:spcAft>
                <a:spcPct val="0"/>
              </a:spcAft>
              <a:buClr>
                <a:schemeClr val="tx2"/>
              </a:buClr>
              <a:buChar char="–"/>
              <a:defRPr sz="2000">
                <a:solidFill>
                  <a:schemeClr val="tx1"/>
                </a:solidFill>
                <a:latin typeface="Tahoma" pitchFamily="34" charset="0"/>
              </a:defRPr>
            </a:lvl8pPr>
            <a:lvl9pPr marL="3886200" indent="-228600" eaLnBrk="0" fontAlgn="base" hangingPunct="0">
              <a:spcBef>
                <a:spcPct val="20000"/>
              </a:spcBef>
              <a:spcAft>
                <a:spcPct val="0"/>
              </a:spcAft>
              <a:buClr>
                <a:schemeClr val="tx2"/>
              </a:buClr>
              <a:buChar char="–"/>
              <a:defRPr sz="2000">
                <a:solidFill>
                  <a:schemeClr val="tx1"/>
                </a:solidFill>
                <a:latin typeface="Tahoma" pitchFamily="34" charset="0"/>
              </a:defRPr>
            </a:lvl9pPr>
          </a:lstStyle>
          <a:p>
            <a:pPr eaLnBrk="1" hangingPunct="1">
              <a:buFontTx/>
              <a:buNone/>
            </a:pPr>
            <a:endParaRPr lang="zh-CN" altLang="en-US" sz="2400" dirty="0">
              <a:latin typeface="Times New Roman" pitchFamily="18" charset="0"/>
              <a:ea typeface="宋体" pitchFamily="2" charset="-122"/>
            </a:endParaRPr>
          </a:p>
          <a:p>
            <a:pPr algn="just" eaLnBrk="1" hangingPunct="1">
              <a:buFontTx/>
              <a:buChar char="•"/>
            </a:pPr>
            <a:r>
              <a:rPr lang="en-US" altLang="zh-CN" sz="2800" dirty="0">
                <a:latin typeface="TimesNewRoman" charset="0"/>
                <a:ea typeface="宋体" pitchFamily="2" charset="-122"/>
              </a:rPr>
              <a:t>The signal flow graph for the termination accounts for reflections due to mismatch through the load reflection coefficient, </a:t>
            </a:r>
            <a:r>
              <a:rPr lang="en-US" altLang="zh-CN" sz="2800" dirty="0">
                <a:latin typeface="WPGreekCentury" charset="-122"/>
                <a:ea typeface="WPGreekCentury" charset="-122"/>
                <a:sym typeface="Symbol" pitchFamily="18" charset="2"/>
              </a:rPr>
              <a:t></a:t>
            </a:r>
            <a:r>
              <a:rPr lang="en-US" altLang="zh-CN" sz="2800" i="1" baseline="-25000" dirty="0">
                <a:latin typeface="TimesNewRoman,Italic" charset="0"/>
                <a:ea typeface="宋体" pitchFamily="2" charset="-122"/>
              </a:rPr>
              <a:t>l</a:t>
            </a:r>
            <a:r>
              <a:rPr lang="en-US" altLang="zh-CN" sz="2800" dirty="0" smtClean="0">
                <a:latin typeface="TimesNewRoman" charset="0"/>
                <a:ea typeface="宋体" pitchFamily="2" charset="-122"/>
              </a:rPr>
              <a:t>.</a:t>
            </a:r>
            <a:endParaRPr lang="zh-CN" altLang="en-US" sz="2800" dirty="0">
              <a:latin typeface="Times New Roman" pitchFamily="18" charset="0"/>
              <a:ea typeface="宋体" pitchFamily="2" charset="-122"/>
            </a:endParaRPr>
          </a:p>
        </p:txBody>
      </p:sp>
      <p:pic>
        <p:nvPicPr>
          <p:cNvPr id="21507" name="Picture 10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9872" y="5124566"/>
            <a:ext cx="3043064" cy="170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E5650BE-60E8-42A5-B0E9-CA9851830BB6}" type="slidenum">
              <a:rPr lang="zh-CN" altLang="en-US" sz="1400"/>
              <a:pPr eaLnBrk="1" hangingPunct="1"/>
              <a:t>66</a:t>
            </a:fld>
            <a:endParaRPr lang="en-US" altLang="zh-CN" sz="1400"/>
          </a:p>
        </p:txBody>
      </p:sp>
      <p:pic>
        <p:nvPicPr>
          <p:cNvPr id="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1180" y="1728192"/>
            <a:ext cx="7086600"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bwMode="auto">
          <a:xfrm>
            <a:off x="2832204" y="2007840"/>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矩形 6"/>
          <p:cNvSpPr/>
          <p:nvPr/>
        </p:nvSpPr>
        <p:spPr bwMode="auto">
          <a:xfrm>
            <a:off x="2832204" y="2971844"/>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矩形 7"/>
          <p:cNvSpPr/>
          <p:nvPr/>
        </p:nvSpPr>
        <p:spPr bwMode="auto">
          <a:xfrm>
            <a:off x="6648628" y="1980035"/>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 name="矩形 8"/>
          <p:cNvSpPr/>
          <p:nvPr/>
        </p:nvSpPr>
        <p:spPr bwMode="auto">
          <a:xfrm>
            <a:off x="6648628" y="2944039"/>
            <a:ext cx="360040" cy="144016"/>
          </a:xfrm>
          <a:prstGeom prst="rect">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2752920" y="2100240"/>
              <a:ext cx="119520" cy="948240"/>
            </p14:xfrm>
          </p:contentPart>
        </mc:Choice>
        <mc:Fallback xmlns="">
          <p:pic>
            <p:nvPicPr>
              <p:cNvPr id="2" name="墨迹 1"/>
              <p:cNvPicPr/>
              <p:nvPr/>
            </p:nvPicPr>
            <p:blipFill>
              <a:blip r:embed="rId7"/>
              <a:stretch>
                <a:fillRect/>
              </a:stretch>
            </p:blipFill>
            <p:spPr>
              <a:xfrm>
                <a:off x="2737080" y="2036880"/>
                <a:ext cx="151200" cy="107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p14:cNvContentPartPr/>
              <p14:nvPr/>
            </p14:nvContentPartPr>
            <p14:xfrm>
              <a:off x="2557440" y="2357280"/>
              <a:ext cx="360" cy="329040"/>
            </p14:xfrm>
          </p:contentPart>
        </mc:Choice>
        <mc:Fallback xmlns="">
          <p:pic>
            <p:nvPicPr>
              <p:cNvPr id="3" name="墨迹 2"/>
              <p:cNvPicPr/>
              <p:nvPr/>
            </p:nvPicPr>
            <p:blipFill>
              <a:blip r:embed="rId9"/>
              <a:stretch>
                <a:fillRect/>
              </a:stretch>
            </p:blipFill>
            <p:spPr>
              <a:xfrm>
                <a:off x="2541600" y="2293920"/>
                <a:ext cx="3204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墨迹 3"/>
              <p14:cNvContentPartPr/>
              <p14:nvPr/>
            </p14:nvContentPartPr>
            <p14:xfrm>
              <a:off x="2610000" y="2338560"/>
              <a:ext cx="128880" cy="57240"/>
            </p14:xfrm>
          </p:contentPart>
        </mc:Choice>
        <mc:Fallback xmlns="">
          <p:pic>
            <p:nvPicPr>
              <p:cNvPr id="4" name="墨迹 3"/>
              <p:cNvPicPr/>
              <p:nvPr/>
            </p:nvPicPr>
            <p:blipFill>
              <a:blip r:embed="rId11"/>
              <a:stretch>
                <a:fillRect/>
              </a:stretch>
            </p:blipFill>
            <p:spPr>
              <a:xfrm>
                <a:off x="2594160" y="2274840"/>
                <a:ext cx="160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p14:cNvContentPartPr/>
              <p14:nvPr/>
            </p14:nvContentPartPr>
            <p14:xfrm>
              <a:off x="2495520" y="2652840"/>
              <a:ext cx="129240" cy="105120"/>
            </p14:xfrm>
          </p:contentPart>
        </mc:Choice>
        <mc:Fallback xmlns="">
          <p:pic>
            <p:nvPicPr>
              <p:cNvPr id="10" name="墨迹 9"/>
              <p:cNvPicPr/>
              <p:nvPr/>
            </p:nvPicPr>
            <p:blipFill>
              <a:blip r:embed="rId13"/>
              <a:stretch>
                <a:fillRect/>
              </a:stretch>
            </p:blipFill>
            <p:spPr>
              <a:xfrm>
                <a:off x="2479680" y="2589120"/>
                <a:ext cx="160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p14:cNvContentPartPr/>
              <p14:nvPr/>
            </p14:nvContentPartPr>
            <p14:xfrm>
              <a:off x="6977160" y="2066760"/>
              <a:ext cx="66960" cy="1010160"/>
            </p14:xfrm>
          </p:contentPart>
        </mc:Choice>
        <mc:Fallback xmlns="">
          <p:pic>
            <p:nvPicPr>
              <p:cNvPr id="11" name="墨迹 10"/>
              <p:cNvPicPr/>
              <p:nvPr/>
            </p:nvPicPr>
            <p:blipFill>
              <a:blip r:embed="rId15"/>
              <a:stretch>
                <a:fillRect/>
              </a:stretch>
            </p:blipFill>
            <p:spPr>
              <a:xfrm>
                <a:off x="6961320" y="2003400"/>
                <a:ext cx="98640" cy="11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p14:cNvContentPartPr/>
              <p14:nvPr/>
            </p14:nvContentPartPr>
            <p14:xfrm>
              <a:off x="6767640" y="2395440"/>
              <a:ext cx="33840" cy="205200"/>
            </p14:xfrm>
          </p:contentPart>
        </mc:Choice>
        <mc:Fallback xmlns="">
          <p:pic>
            <p:nvPicPr>
              <p:cNvPr id="12" name="墨迹 11"/>
              <p:cNvPicPr/>
              <p:nvPr/>
            </p:nvPicPr>
            <p:blipFill>
              <a:blip r:embed="rId17"/>
              <a:stretch>
                <a:fillRect/>
              </a:stretch>
            </p:blipFill>
            <p:spPr>
              <a:xfrm>
                <a:off x="6751800" y="2332080"/>
                <a:ext cx="655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p14:cNvContentPartPr/>
              <p14:nvPr/>
            </p14:nvContentPartPr>
            <p14:xfrm>
              <a:off x="6767640" y="2305080"/>
              <a:ext cx="133560" cy="33840"/>
            </p14:xfrm>
          </p:contentPart>
        </mc:Choice>
        <mc:Fallback xmlns="">
          <p:pic>
            <p:nvPicPr>
              <p:cNvPr id="13" name="墨迹 12"/>
              <p:cNvPicPr/>
              <p:nvPr/>
            </p:nvPicPr>
            <p:blipFill>
              <a:blip r:embed="rId19"/>
              <a:stretch>
                <a:fillRect/>
              </a:stretch>
            </p:blipFill>
            <p:spPr>
              <a:xfrm>
                <a:off x="6751800" y="2241720"/>
                <a:ext cx="1652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p14:cNvContentPartPr/>
              <p14:nvPr/>
            </p14:nvContentPartPr>
            <p14:xfrm>
              <a:off x="5438880" y="2624040"/>
              <a:ext cx="1505160" cy="72000"/>
            </p14:xfrm>
          </p:contentPart>
        </mc:Choice>
        <mc:Fallback xmlns="">
          <p:pic>
            <p:nvPicPr>
              <p:cNvPr id="14" name="墨迹 13"/>
              <p:cNvPicPr/>
              <p:nvPr/>
            </p:nvPicPr>
            <p:blipFill>
              <a:blip r:embed="rId21"/>
              <a:stretch>
                <a:fillRect/>
              </a:stretch>
            </p:blipFill>
            <p:spPr>
              <a:xfrm>
                <a:off x="5423040" y="2560680"/>
                <a:ext cx="1537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墨迹 14"/>
              <p14:cNvContentPartPr/>
              <p14:nvPr/>
            </p14:nvContentPartPr>
            <p14:xfrm>
              <a:off x="3181320" y="2133720"/>
              <a:ext cx="148320" cy="885960"/>
            </p14:xfrm>
          </p:contentPart>
        </mc:Choice>
        <mc:Fallback xmlns="">
          <p:pic>
            <p:nvPicPr>
              <p:cNvPr id="15" name="墨迹 14"/>
              <p:cNvPicPr/>
              <p:nvPr/>
            </p:nvPicPr>
            <p:blipFill>
              <a:blip r:embed="rId23"/>
              <a:stretch>
                <a:fillRect/>
              </a:stretch>
            </p:blipFill>
            <p:spPr>
              <a:xfrm>
                <a:off x="3165480" y="2070000"/>
                <a:ext cx="180000" cy="101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p14:cNvContentPartPr/>
              <p14:nvPr/>
            </p14:nvContentPartPr>
            <p14:xfrm>
              <a:off x="3543480" y="2286000"/>
              <a:ext cx="66960" cy="338400"/>
            </p14:xfrm>
          </p:contentPart>
        </mc:Choice>
        <mc:Fallback xmlns="">
          <p:pic>
            <p:nvPicPr>
              <p:cNvPr id="16" name="墨迹 15"/>
              <p:cNvPicPr/>
              <p:nvPr/>
            </p:nvPicPr>
            <p:blipFill>
              <a:blip r:embed="rId25"/>
              <a:stretch>
                <a:fillRect/>
              </a:stretch>
            </p:blipFill>
            <p:spPr>
              <a:xfrm>
                <a:off x="3527640" y="2222640"/>
                <a:ext cx="9864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p14:cNvContentPartPr/>
              <p14:nvPr/>
            </p14:nvContentPartPr>
            <p14:xfrm>
              <a:off x="3967200" y="2505240"/>
              <a:ext cx="360" cy="190800"/>
            </p14:xfrm>
          </p:contentPart>
        </mc:Choice>
        <mc:Fallback xmlns="">
          <p:pic>
            <p:nvPicPr>
              <p:cNvPr id="17" name="墨迹 16"/>
              <p:cNvPicPr/>
              <p:nvPr/>
            </p:nvPicPr>
            <p:blipFill>
              <a:blip r:embed="rId27"/>
              <a:stretch>
                <a:fillRect/>
              </a:stretch>
            </p:blipFill>
            <p:spPr>
              <a:xfrm>
                <a:off x="3951360" y="2441520"/>
                <a:ext cx="320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墨迹 17"/>
              <p14:cNvContentPartPr/>
              <p14:nvPr/>
            </p14:nvContentPartPr>
            <p14:xfrm>
              <a:off x="4081680" y="2533680"/>
              <a:ext cx="14400" cy="209880"/>
            </p14:xfrm>
          </p:contentPart>
        </mc:Choice>
        <mc:Fallback xmlns="">
          <p:pic>
            <p:nvPicPr>
              <p:cNvPr id="18" name="墨迹 17"/>
              <p:cNvPicPr/>
              <p:nvPr/>
            </p:nvPicPr>
            <p:blipFill>
              <a:blip r:embed="rId29"/>
              <a:stretch>
                <a:fillRect/>
              </a:stretch>
            </p:blipFill>
            <p:spPr>
              <a:xfrm>
                <a:off x="4065840" y="2470320"/>
                <a:ext cx="464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p14:cNvContentPartPr/>
              <p14:nvPr/>
            </p14:nvContentPartPr>
            <p14:xfrm>
              <a:off x="3376800" y="1914480"/>
              <a:ext cx="38520" cy="5040"/>
            </p14:xfrm>
          </p:contentPart>
        </mc:Choice>
        <mc:Fallback xmlns="">
          <p:pic>
            <p:nvPicPr>
              <p:cNvPr id="19" name="墨迹 18"/>
              <p:cNvPicPr/>
              <p:nvPr/>
            </p:nvPicPr>
            <p:blipFill>
              <a:blip r:embed="rId31"/>
              <a:stretch>
                <a:fillRect/>
              </a:stretch>
            </p:blipFill>
            <p:spPr>
              <a:xfrm>
                <a:off x="3360960" y="1851120"/>
                <a:ext cx="70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墨迹 19"/>
              <p14:cNvContentPartPr/>
              <p14:nvPr/>
            </p14:nvContentPartPr>
            <p14:xfrm>
              <a:off x="2772000" y="1771560"/>
              <a:ext cx="262080" cy="57600"/>
            </p14:xfrm>
          </p:contentPart>
        </mc:Choice>
        <mc:Fallback xmlns="">
          <p:pic>
            <p:nvPicPr>
              <p:cNvPr id="20" name="墨迹 19"/>
              <p:cNvPicPr/>
              <p:nvPr/>
            </p:nvPicPr>
            <p:blipFill>
              <a:blip r:embed="rId33"/>
              <a:stretch>
                <a:fillRect/>
              </a:stretch>
            </p:blipFill>
            <p:spPr>
              <a:xfrm>
                <a:off x="2756160" y="1708200"/>
                <a:ext cx="2937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p14:cNvContentPartPr/>
              <p14:nvPr/>
            </p14:nvContentPartPr>
            <p14:xfrm>
              <a:off x="3038760" y="1719360"/>
              <a:ext cx="114480" cy="162360"/>
            </p14:xfrm>
          </p:contentPart>
        </mc:Choice>
        <mc:Fallback xmlns="">
          <p:pic>
            <p:nvPicPr>
              <p:cNvPr id="21" name="墨迹 20"/>
              <p:cNvPicPr/>
              <p:nvPr/>
            </p:nvPicPr>
            <p:blipFill>
              <a:blip r:embed="rId35"/>
              <a:stretch>
                <a:fillRect/>
              </a:stretch>
            </p:blipFill>
            <p:spPr>
              <a:xfrm>
                <a:off x="3022560" y="1655640"/>
                <a:ext cx="1465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p14:cNvContentPartPr/>
              <p14:nvPr/>
            </p14:nvContentPartPr>
            <p14:xfrm>
              <a:off x="5114880" y="1967040"/>
              <a:ext cx="1591200" cy="1062360"/>
            </p14:xfrm>
          </p:contentPart>
        </mc:Choice>
        <mc:Fallback xmlns="">
          <p:pic>
            <p:nvPicPr>
              <p:cNvPr id="22" name="墨迹 21"/>
              <p:cNvPicPr/>
              <p:nvPr/>
            </p:nvPicPr>
            <p:blipFill>
              <a:blip r:embed="rId37"/>
              <a:stretch>
                <a:fillRect/>
              </a:stretch>
            </p:blipFill>
            <p:spPr>
              <a:xfrm>
                <a:off x="5099040" y="1903320"/>
                <a:ext cx="1622880" cy="1189440"/>
              </a:xfrm>
              <a:prstGeom prst="rect">
                <a:avLst/>
              </a:prstGeom>
            </p:spPr>
          </p:pic>
        </mc:Fallback>
      </mc:AlternateContent>
    </p:spTree>
    <p:extLst>
      <p:ext uri="{BB962C8B-B14F-4D97-AF65-F5344CB8AC3E}">
        <p14:creationId xmlns:p14="http://schemas.microsoft.com/office/powerpoint/2010/main" val="33576573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685800" y="990600"/>
            <a:ext cx="7772400" cy="5562600"/>
          </a:xfrm>
        </p:spPr>
        <p:txBody>
          <a:bodyPr/>
          <a:lstStyle/>
          <a:p>
            <a:pPr algn="just" eaLnBrk="1" hangingPunct="1"/>
            <a:r>
              <a:rPr lang="en-US" altLang="zh-CN" sz="2000" smtClean="0">
                <a:latin typeface="TimesNewRoman" charset="0"/>
                <a:ea typeface="宋体" pitchFamily="2" charset="-122"/>
              </a:rPr>
              <a:t>Combining the signal flow graphs of the source, the load and the two-port network yields the signal flow graph for the complete circuit.</a:t>
            </a:r>
          </a:p>
          <a:p>
            <a:pPr algn="just" eaLnBrk="1" hangingPunct="1"/>
            <a:endParaRPr lang="en-US" altLang="zh-CN" sz="2000" smtClean="0">
              <a:latin typeface="TimesNewRoman" charset="0"/>
              <a:ea typeface="宋体" pitchFamily="2" charset="-122"/>
            </a:endParaRPr>
          </a:p>
          <a:p>
            <a:pPr algn="just" eaLnBrk="1" hangingPunct="1"/>
            <a:endParaRPr lang="en-US" altLang="zh-CN" sz="2000" smtClean="0">
              <a:latin typeface="TimesNewRoman" charset="0"/>
              <a:ea typeface="宋体" pitchFamily="2" charset="-122"/>
            </a:endParaRPr>
          </a:p>
          <a:p>
            <a:pPr algn="just" eaLnBrk="1" hangingPunct="1"/>
            <a:endParaRPr lang="en-US" altLang="zh-CN" sz="2000" smtClean="0">
              <a:latin typeface="TimesNewRoman" charset="0"/>
              <a:ea typeface="宋体" pitchFamily="2" charset="-122"/>
            </a:endParaRPr>
          </a:p>
          <a:p>
            <a:pPr algn="just" eaLnBrk="1" hangingPunct="1"/>
            <a:endParaRPr lang="en-US" altLang="zh-CN" sz="2000" smtClean="0">
              <a:latin typeface="TimesNewRoman" charset="0"/>
              <a:ea typeface="宋体" pitchFamily="2" charset="-122"/>
            </a:endParaRPr>
          </a:p>
          <a:p>
            <a:pPr algn="just" eaLnBrk="1" hangingPunct="1"/>
            <a:endParaRPr lang="en-US" altLang="zh-CN" sz="2000" smtClean="0">
              <a:latin typeface="TimesNewRoman" charset="0"/>
              <a:ea typeface="宋体" pitchFamily="2" charset="-122"/>
            </a:endParaRPr>
          </a:p>
          <a:p>
            <a:pPr algn="just" eaLnBrk="1" hangingPunct="1"/>
            <a:r>
              <a:rPr lang="en-US" altLang="zh-CN" sz="2000" smtClean="0">
                <a:latin typeface="TimesNewRoman" charset="0"/>
                <a:ea typeface="宋体" pitchFamily="2" charset="-122"/>
              </a:rPr>
              <a:t>We may use the splitting rule on node </a:t>
            </a:r>
            <a:r>
              <a:rPr lang="en-US" altLang="zh-CN" sz="2000" i="1" smtClean="0">
                <a:latin typeface="TimesNewRoman,Italic" charset="0"/>
                <a:ea typeface="宋体" pitchFamily="2" charset="-122"/>
              </a:rPr>
              <a:t>a</a:t>
            </a:r>
            <a:r>
              <a:rPr lang="en-US" altLang="zh-CN" sz="2000" baseline="-25000" smtClean="0">
                <a:latin typeface="TimesNewRoman" charset="0"/>
                <a:ea typeface="宋体" pitchFamily="2" charset="-122"/>
              </a:rPr>
              <a:t>2</a:t>
            </a:r>
            <a:r>
              <a:rPr lang="en-US" altLang="zh-CN" sz="2000" smtClean="0">
                <a:latin typeface="TimesNewRoman" charset="0"/>
                <a:ea typeface="宋体" pitchFamily="2" charset="-122"/>
              </a:rPr>
              <a:t>. The path directly from </a:t>
            </a:r>
            <a:r>
              <a:rPr lang="en-US" altLang="zh-CN" sz="2000" i="1" smtClean="0">
                <a:latin typeface="TimesNewRoman,Italic" charset="0"/>
                <a:ea typeface="宋体" pitchFamily="2" charset="-122"/>
              </a:rPr>
              <a:t>a</a:t>
            </a:r>
            <a:r>
              <a:rPr lang="en-US" altLang="zh-CN" sz="2000" baseline="-25000" smtClean="0">
                <a:latin typeface="TimesNewRoman" charset="0"/>
                <a:ea typeface="宋体" pitchFamily="2" charset="-122"/>
              </a:rPr>
              <a:t>2</a:t>
            </a:r>
            <a:r>
              <a:rPr lang="en-US" altLang="zh-CN" sz="2000" smtClean="0">
                <a:latin typeface="TimesNewRoman" charset="0"/>
                <a:ea typeface="宋体" pitchFamily="2" charset="-122"/>
              </a:rPr>
              <a:t> to </a:t>
            </a:r>
            <a:r>
              <a:rPr lang="en-US" altLang="zh-CN" sz="2000" i="1" smtClean="0">
                <a:latin typeface="TimesNewRoman,Italic" charset="0"/>
                <a:ea typeface="宋体" pitchFamily="2" charset="-122"/>
              </a:rPr>
              <a:t>b</a:t>
            </a:r>
            <a:r>
              <a:rPr lang="en-US" altLang="zh-CN" sz="2000" baseline="-25000" smtClean="0">
                <a:latin typeface="TimesNewRoman" charset="0"/>
                <a:ea typeface="宋体" pitchFamily="2" charset="-122"/>
              </a:rPr>
              <a:t>2</a:t>
            </a:r>
            <a:r>
              <a:rPr lang="en-US" altLang="zh-CN" sz="2000" smtClean="0">
                <a:latin typeface="TimesNewRoman" charset="0"/>
                <a:ea typeface="宋体" pitchFamily="2" charset="-122"/>
              </a:rPr>
              <a:t> can be transformed into a self-loop by noting that</a:t>
            </a:r>
          </a:p>
          <a:p>
            <a:pPr algn="just" eaLnBrk="1" hangingPunct="1"/>
            <a:endParaRPr lang="en-US" altLang="zh-CN" sz="2000" smtClean="0">
              <a:latin typeface="TimesNewRoman" charset="0"/>
              <a:ea typeface="宋体" pitchFamily="2" charset="-122"/>
            </a:endParaRPr>
          </a:p>
          <a:p>
            <a:pPr eaLnBrk="1" hangingPunct="1"/>
            <a:endParaRPr lang="en-US" altLang="zh-CN" sz="2400" smtClean="0">
              <a:latin typeface="Times New Roman" pitchFamily="18" charset="0"/>
              <a:ea typeface="宋体" pitchFamily="2" charset="-122"/>
            </a:endParaRPr>
          </a:p>
        </p:txBody>
      </p:sp>
      <p:sp>
        <p:nvSpPr>
          <p:cNvPr id="22531" name="Rectangle 5"/>
          <p:cNvSpPr>
            <a:spLocks noChangeArrowheads="1"/>
          </p:cNvSpPr>
          <p:nvPr/>
        </p:nvSpPr>
        <p:spPr bwMode="auto">
          <a:xfrm>
            <a:off x="1938338" y="2395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pic>
        <p:nvPicPr>
          <p:cNvPr id="2253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150" y="1844675"/>
            <a:ext cx="48006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876800"/>
            <a:ext cx="35052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4" name="Rectangle 9"/>
          <p:cNvSpPr>
            <a:spLocks noChangeArrowheads="1"/>
          </p:cNvSpPr>
          <p:nvPr/>
        </p:nvSpPr>
        <p:spPr bwMode="auto">
          <a:xfrm>
            <a:off x="2686050" y="2271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pic>
        <p:nvPicPr>
          <p:cNvPr id="22535"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0563" y="4543425"/>
            <a:ext cx="37719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94DA1C1-3538-438A-805E-28E762D84A36}" type="slidenum">
              <a:rPr lang="zh-CN" altLang="en-US" sz="1400"/>
              <a:pPr eaLnBrk="1" hangingPunct="1"/>
              <a:t>67</a:t>
            </a:fld>
            <a:endParaRPr lang="en-US" altLang="zh-CN" sz="1400"/>
          </a:p>
        </p:txBody>
      </p:sp>
      <mc:AlternateContent xmlns:mc="http://schemas.openxmlformats.org/markup-compatibility/2006" xmlns:p14="http://schemas.microsoft.com/office/powerpoint/2010/main">
        <mc:Choice Requires="p14">
          <p:contentPart p14:bwMode="auto" r:id="rId5">
            <p14:nvContentPartPr>
              <p14:cNvPr id="2" name="墨迹 1"/>
              <p14:cNvContentPartPr/>
              <p14:nvPr/>
            </p14:nvContentPartPr>
            <p14:xfrm>
              <a:off x="2948040" y="2238480"/>
              <a:ext cx="5040" cy="5040"/>
            </p14:xfrm>
          </p:contentPart>
        </mc:Choice>
        <mc:Fallback xmlns="">
          <p:pic>
            <p:nvPicPr>
              <p:cNvPr id="2" name="墨迹 1"/>
              <p:cNvPicPr/>
              <p:nvPr/>
            </p:nvPicPr>
            <p:blipFill>
              <a:blip r:embed="rId6"/>
              <a:stretch>
                <a:fillRect/>
              </a:stretch>
            </p:blipFill>
            <p:spPr>
              <a:xfrm>
                <a:off x="2932200" y="2174760"/>
                <a:ext cx="37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p14:cNvContentPartPr/>
              <p14:nvPr/>
            </p14:nvContentPartPr>
            <p14:xfrm>
              <a:off x="3124440" y="2228760"/>
              <a:ext cx="24120" cy="10080"/>
            </p14:xfrm>
          </p:contentPart>
        </mc:Choice>
        <mc:Fallback xmlns="">
          <p:pic>
            <p:nvPicPr>
              <p:cNvPr id="3" name="墨迹 2"/>
              <p:cNvPicPr/>
              <p:nvPr/>
            </p:nvPicPr>
            <p:blipFill>
              <a:blip r:embed="rId8"/>
              <a:stretch>
                <a:fillRect/>
              </a:stretch>
            </p:blipFill>
            <p:spPr>
              <a:xfrm>
                <a:off x="3108600" y="2165400"/>
                <a:ext cx="558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p14:cNvContentPartPr/>
              <p14:nvPr/>
            </p14:nvContentPartPr>
            <p14:xfrm>
              <a:off x="3157560" y="2224080"/>
              <a:ext cx="1024560" cy="24120"/>
            </p14:xfrm>
          </p:contentPart>
        </mc:Choice>
        <mc:Fallback xmlns="">
          <p:pic>
            <p:nvPicPr>
              <p:cNvPr id="4" name="墨迹 3"/>
              <p:cNvPicPr/>
              <p:nvPr/>
            </p:nvPicPr>
            <p:blipFill>
              <a:blip r:embed="rId10"/>
              <a:stretch>
                <a:fillRect/>
              </a:stretch>
            </p:blipFill>
            <p:spPr>
              <a:xfrm>
                <a:off x="3141720" y="2160720"/>
                <a:ext cx="1056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p14:cNvContentPartPr/>
              <p14:nvPr/>
            </p14:nvContentPartPr>
            <p14:xfrm>
              <a:off x="3224160" y="3171960"/>
              <a:ext cx="1019880" cy="9720"/>
            </p14:xfrm>
          </p:contentPart>
        </mc:Choice>
        <mc:Fallback xmlns="">
          <p:pic>
            <p:nvPicPr>
              <p:cNvPr id="5" name="墨迹 4"/>
              <p:cNvPicPr/>
              <p:nvPr/>
            </p:nvPicPr>
            <p:blipFill>
              <a:blip r:embed="rId12"/>
              <a:stretch>
                <a:fillRect/>
              </a:stretch>
            </p:blipFill>
            <p:spPr>
              <a:xfrm>
                <a:off x="3208320" y="3108240"/>
                <a:ext cx="10515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墨迹 5"/>
              <p14:cNvContentPartPr/>
              <p14:nvPr/>
            </p14:nvContentPartPr>
            <p14:xfrm>
              <a:off x="5453280" y="2195640"/>
              <a:ext cx="814680" cy="62280"/>
            </p14:xfrm>
          </p:contentPart>
        </mc:Choice>
        <mc:Fallback xmlns="">
          <p:pic>
            <p:nvPicPr>
              <p:cNvPr id="6" name="墨迹 5"/>
              <p:cNvPicPr/>
              <p:nvPr/>
            </p:nvPicPr>
            <p:blipFill>
              <a:blip r:embed="rId14"/>
              <a:stretch>
                <a:fillRect/>
              </a:stretch>
            </p:blipFill>
            <p:spPr>
              <a:xfrm>
                <a:off x="5437440" y="2131920"/>
                <a:ext cx="8463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墨迹 6"/>
              <p14:cNvContentPartPr/>
              <p14:nvPr/>
            </p14:nvContentPartPr>
            <p14:xfrm>
              <a:off x="5486400" y="3186000"/>
              <a:ext cx="714960" cy="43200"/>
            </p14:xfrm>
          </p:contentPart>
        </mc:Choice>
        <mc:Fallback xmlns="">
          <p:pic>
            <p:nvPicPr>
              <p:cNvPr id="7" name="墨迹 6"/>
              <p:cNvPicPr/>
              <p:nvPr/>
            </p:nvPicPr>
            <p:blipFill>
              <a:blip r:embed="rId16"/>
              <a:stretch>
                <a:fillRect/>
              </a:stretch>
            </p:blipFill>
            <p:spPr>
              <a:xfrm>
                <a:off x="5470560" y="3122640"/>
                <a:ext cx="746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墨迹 7"/>
              <p14:cNvContentPartPr/>
              <p14:nvPr/>
            </p14:nvContentPartPr>
            <p14:xfrm>
              <a:off x="4052880" y="2181240"/>
              <a:ext cx="2110320" cy="886320"/>
            </p14:xfrm>
          </p:contentPart>
        </mc:Choice>
        <mc:Fallback xmlns="">
          <p:pic>
            <p:nvPicPr>
              <p:cNvPr id="8" name="墨迹 7"/>
              <p:cNvPicPr/>
              <p:nvPr/>
            </p:nvPicPr>
            <p:blipFill>
              <a:blip r:embed="rId18"/>
              <a:stretch>
                <a:fillRect/>
              </a:stretch>
            </p:blipFill>
            <p:spPr>
              <a:xfrm>
                <a:off x="4037040" y="2117880"/>
                <a:ext cx="2142000" cy="1013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墨迹 8"/>
              <p14:cNvContentPartPr/>
              <p14:nvPr/>
            </p14:nvContentPartPr>
            <p14:xfrm>
              <a:off x="7434360" y="4457880"/>
              <a:ext cx="886320" cy="414360"/>
            </p14:xfrm>
          </p:contentPart>
        </mc:Choice>
        <mc:Fallback xmlns="">
          <p:pic>
            <p:nvPicPr>
              <p:cNvPr id="9" name="墨迹 8"/>
              <p:cNvPicPr/>
              <p:nvPr/>
            </p:nvPicPr>
            <p:blipFill>
              <a:blip r:embed="rId20"/>
              <a:stretch>
                <a:fillRect/>
              </a:stretch>
            </p:blipFill>
            <p:spPr>
              <a:xfrm>
                <a:off x="7418520" y="4394160"/>
                <a:ext cx="918000" cy="541800"/>
              </a:xfrm>
              <a:prstGeom prst="rect">
                <a:avLst/>
              </a:prstGeom>
            </p:spPr>
          </p:pic>
        </mc:Fallback>
      </mc:AlternateContent>
    </p:spTree>
    <p:extLst>
      <p:ext uri="{BB962C8B-B14F-4D97-AF65-F5344CB8AC3E}">
        <p14:creationId xmlns:p14="http://schemas.microsoft.com/office/powerpoint/2010/main" val="40626427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609600" y="685800"/>
            <a:ext cx="7772400" cy="6172200"/>
          </a:xfrm>
        </p:spPr>
        <p:txBody>
          <a:bodyPr/>
          <a:lstStyle/>
          <a:p>
            <a:pPr eaLnBrk="1" hangingPunct="1"/>
            <a:r>
              <a:rPr lang="en-US" altLang="zh-CN" sz="2000" smtClean="0">
                <a:latin typeface="TimesNewRoman" charset="0"/>
                <a:ea typeface="宋体" pitchFamily="2" charset="-122"/>
              </a:rPr>
              <a:t>Node </a:t>
            </a:r>
            <a:r>
              <a:rPr lang="en-US" altLang="zh-CN" sz="2000" i="1" smtClean="0">
                <a:latin typeface="TimesNewRoman,Italic" charset="0"/>
                <a:ea typeface="宋体" pitchFamily="2" charset="-122"/>
              </a:rPr>
              <a:t>b</a:t>
            </a:r>
            <a:r>
              <a:rPr lang="en-US" altLang="zh-CN" sz="2000" i="1" baseline="-25000" smtClean="0">
                <a:latin typeface="TimesNewRoman,Italic" charset="0"/>
                <a:ea typeface="宋体" pitchFamily="2" charset="-122"/>
              </a:rPr>
              <a:t>2</a:t>
            </a:r>
            <a:r>
              <a:rPr lang="en-US" altLang="zh-CN" sz="2000" i="1" smtClean="0">
                <a:latin typeface="TimesNewRoman,Italic" charset="0"/>
                <a:ea typeface="宋体" pitchFamily="2" charset="-122"/>
              </a:rPr>
              <a:t> </a:t>
            </a:r>
            <a:r>
              <a:rPr lang="en-US" altLang="zh-CN" sz="2000" smtClean="0">
                <a:latin typeface="TimesNewRoman" charset="0"/>
                <a:ea typeface="宋体" pitchFamily="2" charset="-122"/>
              </a:rPr>
              <a:t>can then be transformed using the self-loop rule.</a:t>
            </a:r>
          </a:p>
          <a:p>
            <a:pPr eaLnBrk="1" hangingPunct="1"/>
            <a:endParaRPr lang="en-US" altLang="zh-CN" sz="2000" smtClean="0">
              <a:latin typeface="TimesNewRoman" charset="0"/>
              <a:ea typeface="宋体" pitchFamily="2" charset="-122"/>
            </a:endParaRPr>
          </a:p>
          <a:p>
            <a:pPr eaLnBrk="1" hangingPunct="1"/>
            <a:endParaRPr lang="en-US" altLang="zh-CN" sz="2000" smtClean="0">
              <a:latin typeface="TimesNewRoman" charset="0"/>
              <a:ea typeface="宋体" pitchFamily="2" charset="-122"/>
            </a:endParaRPr>
          </a:p>
          <a:p>
            <a:pPr eaLnBrk="1" hangingPunct="1"/>
            <a:endParaRPr lang="en-US" altLang="zh-CN" sz="2000" smtClean="0">
              <a:latin typeface="TimesNewRoman" charset="0"/>
              <a:ea typeface="宋体" pitchFamily="2" charset="-122"/>
            </a:endParaRPr>
          </a:p>
          <a:p>
            <a:pPr eaLnBrk="1" hangingPunct="1"/>
            <a:endParaRPr lang="en-US" altLang="zh-CN" sz="2000" smtClean="0">
              <a:latin typeface="TimesNewRoman" charset="0"/>
              <a:ea typeface="宋体" pitchFamily="2" charset="-122"/>
            </a:endParaRPr>
          </a:p>
          <a:p>
            <a:pPr eaLnBrk="1" hangingPunct="1"/>
            <a:endParaRPr lang="en-US" altLang="zh-CN" sz="2000" smtClean="0">
              <a:latin typeface="TimesNewRoman" charset="0"/>
              <a:ea typeface="宋体" pitchFamily="2" charset="-122"/>
            </a:endParaRPr>
          </a:p>
          <a:p>
            <a:pPr eaLnBrk="1" hangingPunct="1"/>
            <a:endParaRPr lang="en-US" altLang="zh-CN" sz="2000" smtClean="0">
              <a:latin typeface="TimesNewRoman" charset="0"/>
              <a:ea typeface="宋体" pitchFamily="2" charset="-122"/>
            </a:endParaRPr>
          </a:p>
          <a:p>
            <a:pPr algn="just" eaLnBrk="1" hangingPunct="1"/>
            <a:endParaRPr lang="en-US" altLang="zh-CN" sz="2000" smtClean="0">
              <a:latin typeface="TimesNewRoman" charset="0"/>
              <a:ea typeface="宋体" pitchFamily="2" charset="-122"/>
            </a:endParaRPr>
          </a:p>
          <a:p>
            <a:pPr algn="just" eaLnBrk="1" hangingPunct="1"/>
            <a:r>
              <a:rPr lang="en-US" altLang="zh-CN" sz="2000" smtClean="0">
                <a:latin typeface="TimesNewRoman" charset="0"/>
                <a:ea typeface="宋体" pitchFamily="2" charset="-122"/>
              </a:rPr>
              <a:t>The path from node </a:t>
            </a:r>
            <a:r>
              <a:rPr lang="en-US" altLang="zh-CN" sz="2000" i="1" smtClean="0">
                <a:latin typeface="TimesNewRoman,Italic" charset="0"/>
                <a:ea typeface="宋体" pitchFamily="2" charset="-122"/>
              </a:rPr>
              <a:t>a</a:t>
            </a:r>
            <a:r>
              <a:rPr lang="en-US" altLang="zh-CN" sz="2000" baseline="-25000" smtClean="0">
                <a:latin typeface="TimesNewRoman" charset="0"/>
                <a:ea typeface="宋体" pitchFamily="2" charset="-122"/>
              </a:rPr>
              <a:t>1</a:t>
            </a:r>
            <a:r>
              <a:rPr lang="en-US" altLang="zh-CN" sz="2000" smtClean="0">
                <a:latin typeface="TimesNewRoman" charset="0"/>
                <a:ea typeface="宋体" pitchFamily="2" charset="-122"/>
              </a:rPr>
              <a:t> to </a:t>
            </a:r>
            <a:r>
              <a:rPr lang="en-US" altLang="zh-CN" sz="2000" i="1" smtClean="0">
                <a:latin typeface="TimesNewRoman,Italic" charset="0"/>
                <a:ea typeface="宋体" pitchFamily="2" charset="-122"/>
              </a:rPr>
              <a:t>b</a:t>
            </a:r>
            <a:r>
              <a:rPr lang="en-US" altLang="zh-CN" sz="2000" baseline="-25000" smtClean="0">
                <a:latin typeface="TimesNewRoman" charset="0"/>
                <a:ea typeface="宋体" pitchFamily="2" charset="-122"/>
              </a:rPr>
              <a:t>2</a:t>
            </a:r>
            <a:r>
              <a:rPr lang="en-US" altLang="zh-CN" sz="2000" smtClean="0">
                <a:latin typeface="TimesNewRoman" charset="0"/>
                <a:ea typeface="宋体" pitchFamily="2" charset="-122"/>
              </a:rPr>
              <a:t> to </a:t>
            </a:r>
            <a:r>
              <a:rPr lang="en-US" altLang="zh-CN" sz="2000" i="1" smtClean="0">
                <a:latin typeface="TimesNewRoman,Italic" charset="0"/>
                <a:ea typeface="宋体" pitchFamily="2" charset="-122"/>
              </a:rPr>
              <a:t>a</a:t>
            </a:r>
            <a:r>
              <a:rPr lang="en-US" altLang="zh-CN" sz="2000" i="1" baseline="-25000" smtClean="0">
                <a:latin typeface="TimesNewRoman,Italic" charset="0"/>
                <a:ea typeface="宋体" pitchFamily="2" charset="-122"/>
              </a:rPr>
              <a:t>2</a:t>
            </a:r>
            <a:r>
              <a:rPr lang="en-US" altLang="zh-CN" sz="2000" i="1" smtClean="0">
                <a:latin typeface="TimesNewRoman,Italic" charset="0"/>
                <a:ea typeface="宋体" pitchFamily="2" charset="-122"/>
              </a:rPr>
              <a:t> </a:t>
            </a:r>
            <a:r>
              <a:rPr lang="en-US" altLang="zh-CN" sz="2000" smtClean="0">
                <a:latin typeface="TimesNewRoman" charset="0"/>
                <a:ea typeface="宋体" pitchFamily="2" charset="-122"/>
              </a:rPr>
              <a:t>to </a:t>
            </a:r>
            <a:r>
              <a:rPr lang="en-US" altLang="zh-CN" sz="2000" i="1" smtClean="0">
                <a:latin typeface="TimesNewRoman,Italic" charset="0"/>
                <a:ea typeface="宋体" pitchFamily="2" charset="-122"/>
              </a:rPr>
              <a:t>b</a:t>
            </a:r>
            <a:r>
              <a:rPr lang="en-US" altLang="zh-CN" sz="2000" baseline="-25000" smtClean="0">
                <a:latin typeface="TimesNewRoman" charset="0"/>
                <a:ea typeface="宋体" pitchFamily="2" charset="-122"/>
              </a:rPr>
              <a:t>1</a:t>
            </a:r>
            <a:r>
              <a:rPr lang="en-US" altLang="zh-CN" sz="2000" smtClean="0">
                <a:latin typeface="TimesNewRoman" charset="0"/>
                <a:ea typeface="宋体" pitchFamily="2" charset="-122"/>
              </a:rPr>
              <a:t> can the be combined into a single path using the series rule.</a:t>
            </a:r>
          </a:p>
          <a:p>
            <a:pPr eaLnBrk="1" hangingPunct="1"/>
            <a:endParaRPr lang="en-US" altLang="zh-CN" sz="2000" smtClean="0">
              <a:latin typeface="TimesNewRoman" charset="0"/>
              <a:ea typeface="宋体" pitchFamily="2" charset="-122"/>
            </a:endParaRPr>
          </a:p>
          <a:p>
            <a:pPr eaLnBrk="1" hangingPunct="1"/>
            <a:endParaRPr lang="zh-CN" altLang="en-US" sz="2400" smtClean="0">
              <a:latin typeface="Times New Roman" pitchFamily="18" charset="0"/>
              <a:ea typeface="宋体" pitchFamily="2" charset="-122"/>
            </a:endParaRPr>
          </a:p>
        </p:txBody>
      </p:sp>
      <p:sp>
        <p:nvSpPr>
          <p:cNvPr id="23555" name="Rectangle 5"/>
          <p:cNvSpPr>
            <a:spLocks noChangeArrowheads="1"/>
          </p:cNvSpPr>
          <p:nvPr/>
        </p:nvSpPr>
        <p:spPr bwMode="auto">
          <a:xfrm>
            <a:off x="2462213" y="2343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pic>
        <p:nvPicPr>
          <p:cNvPr id="2355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990600"/>
            <a:ext cx="4953000"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7"/>
          <p:cNvSpPr>
            <a:spLocks noChangeArrowheads="1"/>
          </p:cNvSpPr>
          <p:nvPr/>
        </p:nvSpPr>
        <p:spPr bwMode="auto">
          <a:xfrm>
            <a:off x="1828800" y="2514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pic>
        <p:nvPicPr>
          <p:cNvPr id="2355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4343400"/>
            <a:ext cx="57150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C55E64F-3D13-4D80-929C-5C7B0E8A852F}" type="slidenum">
              <a:rPr lang="zh-CN" altLang="en-US" sz="1400"/>
              <a:pPr eaLnBrk="1" hangingPunct="1"/>
              <a:t>68</a:t>
            </a:fld>
            <a:endParaRPr lang="en-US" altLang="zh-CN" sz="1400"/>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5581800" y="1047600"/>
              <a:ext cx="128880" cy="357840"/>
            </p14:xfrm>
          </p:contentPart>
        </mc:Choice>
        <mc:Fallback xmlns="">
          <p:pic>
            <p:nvPicPr>
              <p:cNvPr id="2" name="墨迹 1"/>
              <p:cNvPicPr/>
              <p:nvPr/>
            </p:nvPicPr>
            <p:blipFill>
              <a:blip r:embed="rId5"/>
              <a:stretch>
                <a:fillRect/>
              </a:stretch>
            </p:blipFill>
            <p:spPr>
              <a:xfrm>
                <a:off x="5565960" y="984240"/>
                <a:ext cx="16056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p14:cNvContentPartPr/>
              <p14:nvPr/>
            </p14:nvContentPartPr>
            <p14:xfrm>
              <a:off x="5105520" y="914400"/>
              <a:ext cx="1148040" cy="957600"/>
            </p14:xfrm>
          </p:contentPart>
        </mc:Choice>
        <mc:Fallback xmlns="">
          <p:pic>
            <p:nvPicPr>
              <p:cNvPr id="3" name="墨迹 2"/>
              <p:cNvPicPr/>
              <p:nvPr/>
            </p:nvPicPr>
            <p:blipFill>
              <a:blip r:embed="rId7"/>
              <a:stretch>
                <a:fillRect/>
              </a:stretch>
            </p:blipFill>
            <p:spPr>
              <a:xfrm>
                <a:off x="5089680" y="851040"/>
                <a:ext cx="1179720" cy="108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p14:cNvContentPartPr/>
              <p14:nvPr/>
            </p14:nvContentPartPr>
            <p14:xfrm>
              <a:off x="3814920" y="1809720"/>
              <a:ext cx="2862720" cy="1243440"/>
            </p14:xfrm>
          </p:contentPart>
        </mc:Choice>
        <mc:Fallback xmlns="">
          <p:pic>
            <p:nvPicPr>
              <p:cNvPr id="4" name="墨迹 3"/>
              <p:cNvPicPr/>
              <p:nvPr/>
            </p:nvPicPr>
            <p:blipFill>
              <a:blip r:embed="rId9"/>
              <a:stretch>
                <a:fillRect/>
              </a:stretch>
            </p:blipFill>
            <p:spPr>
              <a:xfrm>
                <a:off x="3799080" y="1746360"/>
                <a:ext cx="2894400" cy="137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p14:cNvContentPartPr/>
              <p14:nvPr/>
            </p14:nvContentPartPr>
            <p14:xfrm>
              <a:off x="4524480" y="4653000"/>
              <a:ext cx="662400" cy="1524240"/>
            </p14:xfrm>
          </p:contentPart>
        </mc:Choice>
        <mc:Fallback xmlns="">
          <p:pic>
            <p:nvPicPr>
              <p:cNvPr id="5" name="墨迹 4"/>
              <p:cNvPicPr/>
              <p:nvPr/>
            </p:nvPicPr>
            <p:blipFill>
              <a:blip r:embed="rId11"/>
              <a:stretch>
                <a:fillRect/>
              </a:stretch>
            </p:blipFill>
            <p:spPr>
              <a:xfrm>
                <a:off x="4508640" y="4589640"/>
                <a:ext cx="694080" cy="165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p14:cNvContentPartPr/>
              <p14:nvPr/>
            </p14:nvContentPartPr>
            <p14:xfrm>
              <a:off x="5748480" y="4076640"/>
              <a:ext cx="2476800" cy="2253240"/>
            </p14:xfrm>
          </p:contentPart>
        </mc:Choice>
        <mc:Fallback xmlns="">
          <p:pic>
            <p:nvPicPr>
              <p:cNvPr id="6" name="墨迹 5"/>
              <p:cNvPicPr/>
              <p:nvPr/>
            </p:nvPicPr>
            <p:blipFill>
              <a:blip r:embed="rId13"/>
              <a:stretch>
                <a:fillRect/>
              </a:stretch>
            </p:blipFill>
            <p:spPr>
              <a:xfrm>
                <a:off x="5732640" y="4013280"/>
                <a:ext cx="2508480" cy="2379960"/>
              </a:xfrm>
              <a:prstGeom prst="rect">
                <a:avLst/>
              </a:prstGeom>
            </p:spPr>
          </p:pic>
        </mc:Fallback>
      </mc:AlternateContent>
    </p:spTree>
    <p:extLst>
      <p:ext uri="{BB962C8B-B14F-4D97-AF65-F5344CB8AC3E}">
        <p14:creationId xmlns:p14="http://schemas.microsoft.com/office/powerpoint/2010/main" val="23678746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685800" y="914400"/>
            <a:ext cx="7772400" cy="5348288"/>
          </a:xfrm>
        </p:spPr>
        <p:txBody>
          <a:bodyPr/>
          <a:lstStyle/>
          <a:p>
            <a:pPr eaLnBrk="1" hangingPunct="1"/>
            <a:r>
              <a:rPr lang="en-US" altLang="zh-CN" sz="2000" smtClean="0">
                <a:latin typeface="TimesNewRoman" charset="0"/>
                <a:ea typeface="宋体" pitchFamily="2" charset="-122"/>
              </a:rPr>
              <a:t>The two paths between nodes </a:t>
            </a:r>
            <a:r>
              <a:rPr lang="en-US" altLang="zh-CN" sz="2000" i="1" smtClean="0">
                <a:latin typeface="TimesNewRoman,Italic" charset="0"/>
                <a:ea typeface="宋体" pitchFamily="2" charset="-122"/>
              </a:rPr>
              <a:t>a</a:t>
            </a:r>
            <a:r>
              <a:rPr lang="en-US" altLang="zh-CN" sz="2000" baseline="-25000" smtClean="0">
                <a:latin typeface="TimesNewRoman" charset="0"/>
                <a:ea typeface="宋体" pitchFamily="2" charset="-122"/>
              </a:rPr>
              <a:t>1</a:t>
            </a:r>
            <a:r>
              <a:rPr lang="en-US" altLang="zh-CN" sz="2000" smtClean="0">
                <a:latin typeface="TimesNewRoman" charset="0"/>
                <a:ea typeface="宋体" pitchFamily="2" charset="-122"/>
              </a:rPr>
              <a:t> and </a:t>
            </a:r>
            <a:r>
              <a:rPr lang="en-US" altLang="zh-CN" sz="2000" i="1" smtClean="0">
                <a:latin typeface="TimesNewRoman,Italic" charset="0"/>
                <a:ea typeface="宋体" pitchFamily="2" charset="-122"/>
              </a:rPr>
              <a:t>b</a:t>
            </a:r>
            <a:r>
              <a:rPr lang="en-US" altLang="zh-CN" sz="2000" baseline="-25000" smtClean="0">
                <a:latin typeface="TimesNewRoman" charset="0"/>
                <a:ea typeface="宋体" pitchFamily="2" charset="-122"/>
              </a:rPr>
              <a:t>1</a:t>
            </a:r>
            <a:r>
              <a:rPr lang="en-US" altLang="zh-CN" sz="2000" smtClean="0">
                <a:latin typeface="TimesNewRoman" charset="0"/>
                <a:ea typeface="宋体" pitchFamily="2" charset="-122"/>
              </a:rPr>
              <a:t> can be combined using the parallel rule</a:t>
            </a:r>
            <a:r>
              <a:rPr lang="en-US" altLang="zh-CN" smtClean="0">
                <a:latin typeface="TimesNewRoman" charset="0"/>
                <a:ea typeface="宋体" pitchFamily="2" charset="-122"/>
              </a:rPr>
              <a:t>.</a:t>
            </a:r>
          </a:p>
          <a:p>
            <a:pPr eaLnBrk="1" hangingPunct="1"/>
            <a:endParaRPr lang="en-US" altLang="zh-CN" smtClean="0">
              <a:latin typeface="TimesNewRoman" charset="0"/>
              <a:ea typeface="宋体" pitchFamily="2" charset="-122"/>
            </a:endParaRPr>
          </a:p>
          <a:p>
            <a:pPr eaLnBrk="1" hangingPunct="1"/>
            <a:endParaRPr lang="en-US" altLang="zh-CN" smtClean="0">
              <a:latin typeface="TimesNewRoman" charset="0"/>
              <a:ea typeface="宋体" pitchFamily="2" charset="-122"/>
            </a:endParaRPr>
          </a:p>
          <a:p>
            <a:pPr algn="just" eaLnBrk="1" hangingPunct="1"/>
            <a:endParaRPr lang="en-US" altLang="zh-CN" smtClean="0">
              <a:latin typeface="TimesNewRoman" charset="0"/>
              <a:ea typeface="宋体" pitchFamily="2" charset="-122"/>
            </a:endParaRPr>
          </a:p>
          <a:p>
            <a:pPr algn="just" eaLnBrk="1" hangingPunct="1"/>
            <a:endParaRPr lang="en-US" altLang="zh-CN" sz="2000" smtClean="0">
              <a:latin typeface="TimesNewRoman" charset="0"/>
              <a:ea typeface="宋体" pitchFamily="2" charset="-122"/>
            </a:endParaRPr>
          </a:p>
          <a:p>
            <a:pPr algn="just" eaLnBrk="1" hangingPunct="1"/>
            <a:r>
              <a:rPr lang="en-US" altLang="zh-CN" sz="2000" smtClean="0">
                <a:latin typeface="TimesNewRoman" charset="0"/>
                <a:ea typeface="宋体" pitchFamily="2" charset="-122"/>
              </a:rPr>
              <a:t>The single path from node </a:t>
            </a:r>
            <a:r>
              <a:rPr lang="en-US" altLang="zh-CN" sz="2000" i="1" smtClean="0">
                <a:latin typeface="TimesNewRoman,Italic" charset="0"/>
                <a:ea typeface="宋体" pitchFamily="2" charset="-122"/>
              </a:rPr>
              <a:t>a</a:t>
            </a:r>
            <a:r>
              <a:rPr lang="en-US" altLang="zh-CN" sz="2000" baseline="-25000" smtClean="0">
                <a:latin typeface="TimesNewRoman" charset="0"/>
                <a:ea typeface="宋体" pitchFamily="2" charset="-122"/>
              </a:rPr>
              <a:t>1</a:t>
            </a:r>
            <a:r>
              <a:rPr lang="en-US" altLang="zh-CN" sz="2000" smtClean="0">
                <a:latin typeface="TimesNewRoman" charset="0"/>
                <a:ea typeface="宋体" pitchFamily="2" charset="-122"/>
              </a:rPr>
              <a:t> to </a:t>
            </a:r>
            <a:r>
              <a:rPr lang="en-US" altLang="zh-CN" sz="2000" i="1" smtClean="0">
                <a:latin typeface="TimesNewRoman,Italic" charset="0"/>
                <a:ea typeface="宋体" pitchFamily="2" charset="-122"/>
              </a:rPr>
              <a:t>b</a:t>
            </a:r>
            <a:r>
              <a:rPr lang="en-US" altLang="zh-CN" sz="2000" baseline="-25000" smtClean="0">
                <a:latin typeface="TimesNewRoman" charset="0"/>
                <a:ea typeface="宋体" pitchFamily="2" charset="-122"/>
              </a:rPr>
              <a:t>1</a:t>
            </a:r>
            <a:r>
              <a:rPr lang="en-US" altLang="zh-CN" sz="2000" smtClean="0">
                <a:latin typeface="TimesNewRoman" charset="0"/>
                <a:ea typeface="宋体" pitchFamily="2" charset="-122"/>
              </a:rPr>
              <a:t> allows us to write the input reflection coefficient directly from the reduced signal flow graph.</a:t>
            </a:r>
          </a:p>
          <a:p>
            <a:pPr eaLnBrk="1" hangingPunct="1"/>
            <a:endParaRPr lang="en-US" altLang="zh-CN" sz="2000" smtClean="0">
              <a:latin typeface="TimesNewRoman" charset="0"/>
              <a:ea typeface="宋体" pitchFamily="2" charset="-122"/>
            </a:endParaRPr>
          </a:p>
          <a:p>
            <a:pPr eaLnBrk="1" hangingPunct="1"/>
            <a:endParaRPr lang="zh-CN" altLang="en-US" smtClean="0">
              <a:ea typeface="宋体" pitchFamily="2" charset="-122"/>
            </a:endParaRPr>
          </a:p>
        </p:txBody>
      </p:sp>
      <p:sp>
        <p:nvSpPr>
          <p:cNvPr id="24579" name="Rectangle 5"/>
          <p:cNvSpPr>
            <a:spLocks noChangeArrowheads="1"/>
          </p:cNvSpPr>
          <p:nvPr/>
        </p:nvSpPr>
        <p:spPr bwMode="auto">
          <a:xfrm>
            <a:off x="1943100" y="2366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pic>
        <p:nvPicPr>
          <p:cNvPr id="2458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1676400"/>
            <a:ext cx="5257800"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4941888"/>
            <a:ext cx="3200400" cy="1212850"/>
          </a:xfrm>
          <a:prstGeom prst="rect">
            <a:avLst/>
          </a:prstGeom>
          <a:solidFill>
            <a:srgbClr val="33CCCC"/>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2"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40BBCC2-4D16-451D-BE2E-6CD272B036A1}" type="slidenum">
              <a:rPr lang="zh-CN" altLang="en-US" sz="1400"/>
              <a:pPr eaLnBrk="1" hangingPunct="1"/>
              <a:t>69</a:t>
            </a:fld>
            <a:endParaRPr lang="en-US" altLang="zh-CN" sz="1400"/>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5596200" y="1886040"/>
              <a:ext cx="2981520" cy="1509840"/>
            </p14:xfrm>
          </p:contentPart>
        </mc:Choice>
        <mc:Fallback xmlns="">
          <p:pic>
            <p:nvPicPr>
              <p:cNvPr id="2" name="墨迹 1"/>
              <p:cNvPicPr/>
              <p:nvPr/>
            </p:nvPicPr>
            <p:blipFill>
              <a:blip r:embed="rId5"/>
              <a:stretch>
                <a:fillRect/>
              </a:stretch>
            </p:blipFill>
            <p:spPr>
              <a:xfrm>
                <a:off x="5580360" y="1822320"/>
                <a:ext cx="3013200" cy="163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p14:cNvContentPartPr/>
              <p14:nvPr/>
            </p14:nvContentPartPr>
            <p14:xfrm>
              <a:off x="3257640" y="1914480"/>
              <a:ext cx="2424600" cy="1743480"/>
            </p14:xfrm>
          </p:contentPart>
        </mc:Choice>
        <mc:Fallback xmlns="">
          <p:pic>
            <p:nvPicPr>
              <p:cNvPr id="3" name="墨迹 2"/>
              <p:cNvPicPr/>
              <p:nvPr/>
            </p:nvPicPr>
            <p:blipFill>
              <a:blip r:embed="rId7"/>
              <a:stretch>
                <a:fillRect/>
              </a:stretch>
            </p:blipFill>
            <p:spPr>
              <a:xfrm>
                <a:off x="3241800" y="1851120"/>
                <a:ext cx="2456280" cy="187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p14:cNvContentPartPr/>
              <p14:nvPr/>
            </p14:nvContentPartPr>
            <p14:xfrm>
              <a:off x="2295720" y="4505400"/>
              <a:ext cx="4762800" cy="1700640"/>
            </p14:xfrm>
          </p:contentPart>
        </mc:Choice>
        <mc:Fallback xmlns="">
          <p:pic>
            <p:nvPicPr>
              <p:cNvPr id="4" name="墨迹 3"/>
              <p:cNvPicPr/>
              <p:nvPr/>
            </p:nvPicPr>
            <p:blipFill>
              <a:blip r:embed="rId9"/>
              <a:stretch>
                <a:fillRect/>
              </a:stretch>
            </p:blipFill>
            <p:spPr>
              <a:xfrm>
                <a:off x="2279880" y="4441680"/>
                <a:ext cx="4794480" cy="1827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p14:cNvContentPartPr/>
              <p14:nvPr/>
            </p14:nvContentPartPr>
            <p14:xfrm>
              <a:off x="3915000" y="2595600"/>
              <a:ext cx="33480" cy="400320"/>
            </p14:xfrm>
          </p:contentPart>
        </mc:Choice>
        <mc:Fallback xmlns="">
          <p:pic>
            <p:nvPicPr>
              <p:cNvPr id="5" name="墨迹 4"/>
              <p:cNvPicPr/>
              <p:nvPr/>
            </p:nvPicPr>
            <p:blipFill>
              <a:blip r:embed="rId11"/>
              <a:stretch>
                <a:fillRect/>
              </a:stretch>
            </p:blipFill>
            <p:spPr>
              <a:xfrm>
                <a:off x="3899160" y="2532240"/>
                <a:ext cx="6516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p14:cNvContentPartPr/>
              <p14:nvPr/>
            </p14:nvContentPartPr>
            <p14:xfrm>
              <a:off x="3919680" y="2590920"/>
              <a:ext cx="162360" cy="9720"/>
            </p14:xfrm>
          </p:contentPart>
        </mc:Choice>
        <mc:Fallback xmlns="">
          <p:pic>
            <p:nvPicPr>
              <p:cNvPr id="6" name="墨迹 5"/>
              <p:cNvPicPr/>
              <p:nvPr/>
            </p:nvPicPr>
            <p:blipFill>
              <a:blip r:embed="rId13"/>
              <a:stretch>
                <a:fillRect/>
              </a:stretch>
            </p:blipFill>
            <p:spPr>
              <a:xfrm>
                <a:off x="3903840" y="2527200"/>
                <a:ext cx="194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p14:cNvContentPartPr/>
              <p14:nvPr/>
            </p14:nvContentPartPr>
            <p14:xfrm>
              <a:off x="3895920" y="2728800"/>
              <a:ext cx="33480" cy="276840"/>
            </p14:xfrm>
          </p:contentPart>
        </mc:Choice>
        <mc:Fallback xmlns="">
          <p:pic>
            <p:nvPicPr>
              <p:cNvPr id="7" name="墨迹 6"/>
              <p:cNvPicPr/>
              <p:nvPr/>
            </p:nvPicPr>
            <p:blipFill>
              <a:blip r:embed="rId15"/>
              <a:stretch>
                <a:fillRect/>
              </a:stretch>
            </p:blipFill>
            <p:spPr>
              <a:xfrm>
                <a:off x="3880080" y="2665440"/>
                <a:ext cx="651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p14:cNvContentPartPr/>
              <p14:nvPr/>
            </p14:nvContentPartPr>
            <p14:xfrm>
              <a:off x="3891240" y="2629080"/>
              <a:ext cx="114480" cy="81000"/>
            </p14:xfrm>
          </p:contentPart>
        </mc:Choice>
        <mc:Fallback xmlns="">
          <p:pic>
            <p:nvPicPr>
              <p:cNvPr id="8" name="墨迹 7"/>
              <p:cNvPicPr/>
              <p:nvPr/>
            </p:nvPicPr>
            <p:blipFill>
              <a:blip r:embed="rId17"/>
              <a:stretch>
                <a:fillRect/>
              </a:stretch>
            </p:blipFill>
            <p:spPr>
              <a:xfrm>
                <a:off x="3875040" y="2565360"/>
                <a:ext cx="1465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墨迹 8"/>
              <p14:cNvContentPartPr/>
              <p14:nvPr/>
            </p14:nvContentPartPr>
            <p14:xfrm>
              <a:off x="5286600" y="2271600"/>
              <a:ext cx="248040" cy="1162440"/>
            </p14:xfrm>
          </p:contentPart>
        </mc:Choice>
        <mc:Fallback xmlns="">
          <p:pic>
            <p:nvPicPr>
              <p:cNvPr id="9" name="墨迹 8"/>
              <p:cNvPicPr/>
              <p:nvPr/>
            </p:nvPicPr>
            <p:blipFill>
              <a:blip r:embed="rId19"/>
              <a:stretch>
                <a:fillRect/>
              </a:stretch>
            </p:blipFill>
            <p:spPr>
              <a:xfrm>
                <a:off x="5270760" y="2208240"/>
                <a:ext cx="279720" cy="128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墨迹 9"/>
              <p14:cNvContentPartPr/>
              <p14:nvPr/>
            </p14:nvContentPartPr>
            <p14:xfrm>
              <a:off x="5362560" y="3105000"/>
              <a:ext cx="86400" cy="191160"/>
            </p14:xfrm>
          </p:contentPart>
        </mc:Choice>
        <mc:Fallback xmlns="">
          <p:pic>
            <p:nvPicPr>
              <p:cNvPr id="10" name="墨迹 9"/>
              <p:cNvPicPr/>
              <p:nvPr/>
            </p:nvPicPr>
            <p:blipFill>
              <a:blip r:embed="rId21"/>
              <a:stretch>
                <a:fillRect/>
              </a:stretch>
            </p:blipFill>
            <p:spPr>
              <a:xfrm>
                <a:off x="5346720" y="3041640"/>
                <a:ext cx="118080" cy="317880"/>
              </a:xfrm>
              <a:prstGeom prst="rect">
                <a:avLst/>
              </a:prstGeom>
            </p:spPr>
          </p:pic>
        </mc:Fallback>
      </mc:AlternateContent>
    </p:spTree>
    <p:extLst>
      <p:ext uri="{BB962C8B-B14F-4D97-AF65-F5344CB8AC3E}">
        <p14:creationId xmlns:p14="http://schemas.microsoft.com/office/powerpoint/2010/main" val="3643977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23528" y="975697"/>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611560" y="1692622"/>
            <a:ext cx="43921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dirty="0">
                <a:ea typeface="宋体" panose="02010600030101010101" pitchFamily="2" charset="-122"/>
              </a:rPr>
              <a:t>二端口网络</a:t>
            </a: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3" name="文本框 2">
            <a:extLst>
              <a:ext uri="{FF2B5EF4-FFF2-40B4-BE49-F238E27FC236}">
                <a16:creationId xmlns:a16="http://schemas.microsoft.com/office/drawing/2014/main" id="{8C0881F8-1888-8273-B2A9-BE9E45899054}"/>
              </a:ext>
            </a:extLst>
          </p:cNvPr>
          <p:cNvSpPr txBox="1"/>
          <p:nvPr/>
        </p:nvSpPr>
        <p:spPr>
          <a:xfrm>
            <a:off x="467544" y="2123509"/>
            <a:ext cx="8064896" cy="461665"/>
          </a:xfrm>
          <a:prstGeom prst="rect">
            <a:avLst/>
          </a:prstGeom>
          <a:noFill/>
        </p:spPr>
        <p:txBody>
          <a:bodyPr wrap="square" rtlCol="0">
            <a:spAutoFit/>
          </a:bodyPr>
          <a:lstStyle/>
          <a:p>
            <a:r>
              <a:rPr lang="zh-CN" altLang="en-US" dirty="0"/>
              <a:t>常见的网络连接方式包括：</a:t>
            </a:r>
            <a:r>
              <a:rPr lang="zh-CN" altLang="en-US" dirty="0">
                <a:solidFill>
                  <a:srgbClr val="FF0000"/>
                </a:solidFill>
              </a:rPr>
              <a:t>串联</a:t>
            </a:r>
            <a:r>
              <a:rPr lang="zh-CN" altLang="en-US" dirty="0"/>
              <a:t>、</a:t>
            </a:r>
            <a:r>
              <a:rPr lang="zh-CN" altLang="en-US" dirty="0">
                <a:solidFill>
                  <a:srgbClr val="FF0000"/>
                </a:solidFill>
              </a:rPr>
              <a:t>并联</a:t>
            </a:r>
            <a:r>
              <a:rPr lang="zh-CN" altLang="en-US" dirty="0"/>
              <a:t>、</a:t>
            </a:r>
            <a:r>
              <a:rPr lang="zh-CN" altLang="en-US" dirty="0">
                <a:solidFill>
                  <a:srgbClr val="FF0000"/>
                </a:solidFill>
              </a:rPr>
              <a:t>级联</a:t>
            </a:r>
            <a:r>
              <a:rPr lang="zh-CN" altLang="en-US" dirty="0"/>
              <a:t>等。</a:t>
            </a:r>
            <a:endParaRPr lang="en-US" altLang="zh-CN" dirty="0"/>
          </a:p>
        </p:txBody>
      </p:sp>
      <p:pic>
        <p:nvPicPr>
          <p:cNvPr id="4" name="图片 3">
            <a:extLst>
              <a:ext uri="{FF2B5EF4-FFF2-40B4-BE49-F238E27FC236}">
                <a16:creationId xmlns:a16="http://schemas.microsoft.com/office/drawing/2014/main" id="{8C5F4ACD-323F-BF55-E047-50B84781A49F}"/>
              </a:ext>
            </a:extLst>
          </p:cNvPr>
          <p:cNvPicPr>
            <a:picLocks noChangeAspect="1"/>
          </p:cNvPicPr>
          <p:nvPr/>
        </p:nvPicPr>
        <p:blipFill rotWithShape="1">
          <a:blip r:embed="rId3"/>
          <a:srcRect l="23226" t="52599" r="48425" b="22000"/>
          <a:stretch/>
        </p:blipFill>
        <p:spPr>
          <a:xfrm>
            <a:off x="336915" y="2585174"/>
            <a:ext cx="3306152" cy="166630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F5C912-AF42-3567-95FB-17E9D7649709}"/>
                  </a:ext>
                </a:extLst>
              </p:cNvPr>
              <p:cNvSpPr txBox="1"/>
              <p:nvPr/>
            </p:nvSpPr>
            <p:spPr>
              <a:xfrm>
                <a:off x="4139952" y="2663953"/>
                <a:ext cx="4572000" cy="3739485"/>
              </a:xfrm>
              <a:prstGeom prst="rect">
                <a:avLst/>
              </a:prstGeom>
              <a:noFill/>
            </p:spPr>
            <p:txBody>
              <a:bodyPr wrap="square">
                <a:spAutoFit/>
              </a:bodyPr>
              <a:lstStyle/>
              <a:p>
                <a:r>
                  <a:rPr lang="zh-CN" altLang="en-US" dirty="0">
                    <a:solidFill>
                      <a:srgbClr val="FF0000"/>
                    </a:solidFill>
                  </a:rPr>
                  <a:t>串联：</a:t>
                </a:r>
                <a:endParaRPr lang="en-US" altLang="zh-CN" dirty="0">
                  <a:solidFill>
                    <a:srgbClr val="FF0000"/>
                  </a:solidFill>
                </a:endParaRPr>
              </a:p>
              <a:p>
                <a:r>
                  <a:rPr lang="en-US" altLang="zh-CN" i="1" dirty="0">
                    <a:solidFill>
                      <a:srgbClr val="FF0000"/>
                    </a:solidFill>
                  </a:rPr>
                  <a:t>I</a:t>
                </a:r>
                <a:r>
                  <a:rPr lang="en-US" altLang="zh-CN" i="1" baseline="-25000" dirty="0">
                    <a:solidFill>
                      <a:srgbClr val="FF0000"/>
                    </a:solidFill>
                  </a:rPr>
                  <a:t>1</a:t>
                </a:r>
                <a:r>
                  <a:rPr lang="en-US" altLang="zh-CN" i="1" dirty="0">
                    <a:solidFill>
                      <a:srgbClr val="FF0000"/>
                    </a:solidFill>
                  </a:rPr>
                  <a:t>=I</a:t>
                </a:r>
                <a:r>
                  <a:rPr lang="en-US" altLang="zh-CN" i="1" baseline="-25000" dirty="0">
                    <a:solidFill>
                      <a:srgbClr val="FF0000"/>
                    </a:solidFill>
                  </a:rPr>
                  <a:t>1A</a:t>
                </a:r>
                <a:r>
                  <a:rPr lang="en-US" altLang="zh-CN" i="1" dirty="0">
                    <a:solidFill>
                      <a:srgbClr val="FF0000"/>
                    </a:solidFill>
                  </a:rPr>
                  <a:t>=I</a:t>
                </a:r>
                <a:r>
                  <a:rPr lang="en-US" altLang="zh-CN" i="1" baseline="-25000" dirty="0">
                    <a:solidFill>
                      <a:srgbClr val="FF0000"/>
                    </a:solidFill>
                  </a:rPr>
                  <a:t>1B             </a:t>
                </a:r>
                <a:r>
                  <a:rPr lang="en-US" altLang="zh-CN" i="1" dirty="0">
                    <a:solidFill>
                      <a:srgbClr val="FF0000"/>
                    </a:solidFill>
                  </a:rPr>
                  <a:t>V</a:t>
                </a:r>
                <a:r>
                  <a:rPr lang="en-US" altLang="zh-CN" i="1" baseline="-25000" dirty="0">
                    <a:solidFill>
                      <a:srgbClr val="FF0000"/>
                    </a:solidFill>
                  </a:rPr>
                  <a:t>1</a:t>
                </a:r>
                <a:r>
                  <a:rPr lang="en-US" altLang="zh-CN" i="1" dirty="0">
                    <a:solidFill>
                      <a:srgbClr val="FF0000"/>
                    </a:solidFill>
                  </a:rPr>
                  <a:t>=V</a:t>
                </a:r>
                <a:r>
                  <a:rPr lang="en-US" altLang="zh-CN" i="1" baseline="-25000" dirty="0">
                    <a:solidFill>
                      <a:srgbClr val="FF0000"/>
                    </a:solidFill>
                  </a:rPr>
                  <a:t>1A</a:t>
                </a:r>
                <a:r>
                  <a:rPr lang="en-US" altLang="zh-CN" i="1" dirty="0">
                    <a:solidFill>
                      <a:srgbClr val="FF0000"/>
                    </a:solidFill>
                  </a:rPr>
                  <a:t>+V</a:t>
                </a:r>
                <a:r>
                  <a:rPr lang="en-US" altLang="zh-CN" i="1" baseline="-25000" dirty="0">
                    <a:solidFill>
                      <a:srgbClr val="FF0000"/>
                    </a:solidFill>
                  </a:rPr>
                  <a:t>1B</a:t>
                </a:r>
              </a:p>
              <a:p>
                <a:r>
                  <a:rPr lang="en-US" altLang="zh-CN" i="1" dirty="0">
                    <a:solidFill>
                      <a:srgbClr val="FF0000"/>
                    </a:solidFill>
                  </a:rPr>
                  <a:t>I</a:t>
                </a:r>
                <a:r>
                  <a:rPr lang="en-US" altLang="zh-CN" i="1" baseline="-25000" dirty="0">
                    <a:solidFill>
                      <a:srgbClr val="FF0000"/>
                    </a:solidFill>
                  </a:rPr>
                  <a:t>2</a:t>
                </a:r>
                <a:r>
                  <a:rPr lang="en-US" altLang="zh-CN" i="1" dirty="0">
                    <a:solidFill>
                      <a:srgbClr val="FF0000"/>
                    </a:solidFill>
                  </a:rPr>
                  <a:t>=I</a:t>
                </a:r>
                <a:r>
                  <a:rPr lang="en-US" altLang="zh-CN" i="1" baseline="-25000" dirty="0">
                    <a:solidFill>
                      <a:srgbClr val="FF0000"/>
                    </a:solidFill>
                  </a:rPr>
                  <a:t>2A</a:t>
                </a:r>
                <a:r>
                  <a:rPr lang="en-US" altLang="zh-CN" i="1" dirty="0">
                    <a:solidFill>
                      <a:srgbClr val="FF0000"/>
                    </a:solidFill>
                  </a:rPr>
                  <a:t>=I</a:t>
                </a:r>
                <a:r>
                  <a:rPr lang="en-US" altLang="zh-CN" i="1" baseline="-25000" dirty="0">
                    <a:solidFill>
                      <a:srgbClr val="FF0000"/>
                    </a:solidFill>
                  </a:rPr>
                  <a:t>2B             </a:t>
                </a:r>
                <a:r>
                  <a:rPr lang="en-US" altLang="zh-CN" i="1" dirty="0">
                    <a:solidFill>
                      <a:srgbClr val="FF0000"/>
                    </a:solidFill>
                  </a:rPr>
                  <a:t>V</a:t>
                </a:r>
                <a:r>
                  <a:rPr lang="en-US" altLang="zh-CN" i="1" baseline="-25000" dirty="0">
                    <a:solidFill>
                      <a:srgbClr val="FF0000"/>
                    </a:solidFill>
                  </a:rPr>
                  <a:t>2</a:t>
                </a:r>
                <a:r>
                  <a:rPr lang="en-US" altLang="zh-CN" i="1" dirty="0">
                    <a:solidFill>
                      <a:srgbClr val="FF0000"/>
                    </a:solidFill>
                  </a:rPr>
                  <a:t>=V</a:t>
                </a:r>
                <a:r>
                  <a:rPr lang="en-US" altLang="zh-CN" i="1" baseline="-25000" dirty="0">
                    <a:solidFill>
                      <a:srgbClr val="FF0000"/>
                    </a:solidFill>
                  </a:rPr>
                  <a:t>2A</a:t>
                </a:r>
                <a:r>
                  <a:rPr lang="en-US" altLang="zh-CN" i="1" dirty="0">
                    <a:solidFill>
                      <a:srgbClr val="FF0000"/>
                    </a:solidFill>
                  </a:rPr>
                  <a:t>+V</a:t>
                </a:r>
                <a:r>
                  <a:rPr lang="en-US" altLang="zh-CN" i="1" baseline="-25000" dirty="0">
                    <a:solidFill>
                      <a:srgbClr val="FF0000"/>
                    </a:solidFill>
                  </a:rPr>
                  <a:t>2B</a:t>
                </a:r>
              </a:p>
              <a:p>
                <a:r>
                  <a:rPr lang="zh-CN" altLang="en-US" dirty="0">
                    <a:solidFill>
                      <a:srgbClr val="FF0000"/>
                    </a:solidFill>
                  </a:rPr>
                  <a:t>变为矩阵：</a:t>
                </a:r>
                <a:endParaRPr lang="en-US" altLang="zh-CN" dirty="0">
                  <a:solidFill>
                    <a:srgbClr val="FF0000"/>
                  </a:solidFill>
                </a:endParaRPr>
              </a:p>
              <a:p>
                <a:r>
                  <a:rPr lang="en-US" altLang="zh-CN" b="1" dirty="0">
                    <a:solidFill>
                      <a:srgbClr val="FF0000"/>
                    </a:solidFill>
                  </a:rPr>
                  <a:t>I</a:t>
                </a:r>
                <a:r>
                  <a:rPr lang="en-US" altLang="zh-CN" dirty="0">
                    <a:solidFill>
                      <a:srgbClr val="FF0000"/>
                    </a:solidFill>
                  </a:rPr>
                  <a:t>=</a:t>
                </a:r>
                <a:r>
                  <a:rPr lang="en-US" altLang="zh-CN" b="1" dirty="0">
                    <a:solidFill>
                      <a:srgbClr val="FF0000"/>
                    </a:solidFill>
                  </a:rPr>
                  <a:t>I</a:t>
                </a:r>
                <a:r>
                  <a:rPr lang="en-US" altLang="zh-CN" b="1" baseline="-25000" dirty="0">
                    <a:solidFill>
                      <a:srgbClr val="FF0000"/>
                    </a:solidFill>
                  </a:rPr>
                  <a:t>A</a:t>
                </a:r>
                <a:r>
                  <a:rPr lang="en-US" altLang="zh-CN" dirty="0">
                    <a:solidFill>
                      <a:srgbClr val="FF0000"/>
                    </a:solidFill>
                  </a:rPr>
                  <a:t>=</a:t>
                </a:r>
                <a:r>
                  <a:rPr lang="en-US" altLang="zh-CN" b="1" dirty="0">
                    <a:solidFill>
                      <a:srgbClr val="FF0000"/>
                    </a:solidFill>
                  </a:rPr>
                  <a:t>I</a:t>
                </a:r>
                <a:r>
                  <a:rPr lang="en-US" altLang="zh-CN" b="1" baseline="-25000" dirty="0">
                    <a:solidFill>
                      <a:srgbClr val="FF0000"/>
                    </a:solidFill>
                  </a:rPr>
                  <a:t>B                  </a:t>
                </a:r>
                <a:r>
                  <a:rPr lang="en-US" altLang="zh-CN" b="1" dirty="0">
                    <a:solidFill>
                      <a:srgbClr val="FF0000"/>
                    </a:solidFill>
                  </a:rPr>
                  <a:t>V</a:t>
                </a:r>
                <a:r>
                  <a:rPr lang="en-US" altLang="zh-CN" dirty="0">
                    <a:solidFill>
                      <a:srgbClr val="FF0000"/>
                    </a:solidFill>
                  </a:rPr>
                  <a:t>=</a:t>
                </a:r>
                <a:r>
                  <a:rPr lang="en-US" altLang="zh-CN" b="1" dirty="0">
                    <a:solidFill>
                      <a:srgbClr val="FF0000"/>
                    </a:solidFill>
                  </a:rPr>
                  <a:t>V</a:t>
                </a:r>
                <a:r>
                  <a:rPr lang="en-US" altLang="zh-CN" b="1" baseline="-25000" dirty="0">
                    <a:solidFill>
                      <a:srgbClr val="FF0000"/>
                    </a:solidFill>
                  </a:rPr>
                  <a:t>A</a:t>
                </a:r>
                <a:r>
                  <a:rPr lang="en-US" altLang="zh-CN" dirty="0">
                    <a:solidFill>
                      <a:srgbClr val="FF0000"/>
                    </a:solidFill>
                  </a:rPr>
                  <a:t>+</a:t>
                </a:r>
                <a:r>
                  <a:rPr lang="en-US" altLang="zh-CN" b="1" dirty="0">
                    <a:solidFill>
                      <a:srgbClr val="FF0000"/>
                    </a:solidFill>
                  </a:rPr>
                  <a:t>V</a:t>
                </a:r>
                <a:r>
                  <a:rPr lang="en-US" altLang="zh-CN" b="1" baseline="-25000" dirty="0">
                    <a:solidFill>
                      <a:srgbClr val="FF0000"/>
                    </a:solidFill>
                  </a:rPr>
                  <a:t>B</a:t>
                </a:r>
              </a:p>
              <a:p>
                <a:r>
                  <a:rPr lang="en-US" altLang="zh-CN" b="1" dirty="0">
                    <a:solidFill>
                      <a:srgbClr val="FF0000"/>
                    </a:solidFill>
                  </a:rPr>
                  <a:t>V=ZI</a:t>
                </a:r>
              </a:p>
              <a:p>
                <a:r>
                  <a:rPr lang="en-US" altLang="zh-CN" b="1" dirty="0">
                    <a:solidFill>
                      <a:srgbClr val="FF0000"/>
                    </a:solidFill>
                  </a:rPr>
                  <a:t>V=Z</a:t>
                </a:r>
                <a:r>
                  <a:rPr lang="en-US" altLang="zh-CN" b="1" baseline="-25000" dirty="0">
                    <a:solidFill>
                      <a:srgbClr val="FF0000"/>
                    </a:solidFill>
                  </a:rPr>
                  <a:t>A</a:t>
                </a:r>
                <a:r>
                  <a:rPr lang="en-US" altLang="zh-CN" b="1" dirty="0">
                    <a:solidFill>
                      <a:srgbClr val="FF0000"/>
                    </a:solidFill>
                  </a:rPr>
                  <a:t>I</a:t>
                </a:r>
                <a:r>
                  <a:rPr lang="en-US" altLang="zh-CN" b="1" baseline="-25000" dirty="0">
                    <a:solidFill>
                      <a:srgbClr val="FF0000"/>
                    </a:solidFill>
                  </a:rPr>
                  <a:t>A</a:t>
                </a:r>
                <a:r>
                  <a:rPr lang="en-US" altLang="zh-CN" b="1" dirty="0">
                    <a:solidFill>
                      <a:srgbClr val="FF0000"/>
                    </a:solidFill>
                  </a:rPr>
                  <a:t>+ Z</a:t>
                </a:r>
                <a:r>
                  <a:rPr lang="en-US" altLang="zh-CN" b="1" baseline="-25000" dirty="0">
                    <a:solidFill>
                      <a:srgbClr val="FF0000"/>
                    </a:solidFill>
                  </a:rPr>
                  <a:t>B</a:t>
                </a:r>
                <a:r>
                  <a:rPr lang="en-US" altLang="zh-CN" b="1" dirty="0">
                    <a:solidFill>
                      <a:srgbClr val="FF0000"/>
                    </a:solidFill>
                  </a:rPr>
                  <a:t>I</a:t>
                </a:r>
                <a:r>
                  <a:rPr lang="en-US" altLang="zh-CN" b="1" baseline="-25000" dirty="0">
                    <a:solidFill>
                      <a:srgbClr val="FF0000"/>
                    </a:solidFill>
                  </a:rPr>
                  <a:t>B</a:t>
                </a:r>
                <a:r>
                  <a:rPr lang="en-US" altLang="zh-CN" b="1" dirty="0">
                    <a:solidFill>
                      <a:srgbClr val="FF0000"/>
                    </a:solidFill>
                  </a:rPr>
                  <a:t>=(Z</a:t>
                </a:r>
                <a:r>
                  <a:rPr lang="en-US" altLang="zh-CN" b="1" baseline="-25000" dirty="0">
                    <a:solidFill>
                      <a:srgbClr val="FF0000"/>
                    </a:solidFill>
                  </a:rPr>
                  <a:t>A</a:t>
                </a:r>
                <a:r>
                  <a:rPr lang="en-US" altLang="zh-CN" b="1" dirty="0">
                    <a:solidFill>
                      <a:srgbClr val="FF0000"/>
                    </a:solidFill>
                  </a:rPr>
                  <a:t>+ Z</a:t>
                </a:r>
                <a:r>
                  <a:rPr lang="en-US" altLang="zh-CN" b="1" baseline="-25000" dirty="0">
                    <a:solidFill>
                      <a:srgbClr val="FF0000"/>
                    </a:solidFill>
                  </a:rPr>
                  <a:t>B</a:t>
                </a:r>
                <a:r>
                  <a:rPr lang="en-US" altLang="zh-CN" b="1" dirty="0">
                    <a:solidFill>
                      <a:srgbClr val="FF0000"/>
                    </a:solidFill>
                  </a:rPr>
                  <a:t>)I</a:t>
                </a:r>
              </a:p>
              <a:p>
                <a:r>
                  <a:rPr lang="en-US" altLang="zh-CN" b="1" dirty="0">
                    <a:solidFill>
                      <a:srgbClr val="FF0000"/>
                    </a:solidFill>
                  </a:rPr>
                  <a:t>Z=Z</a:t>
                </a:r>
                <a:r>
                  <a:rPr lang="en-US" altLang="zh-CN" b="1" baseline="-25000" dirty="0">
                    <a:solidFill>
                      <a:srgbClr val="FF0000"/>
                    </a:solidFill>
                  </a:rPr>
                  <a:t>A</a:t>
                </a:r>
                <a:r>
                  <a:rPr lang="en-US" altLang="zh-CN" b="1" dirty="0">
                    <a:solidFill>
                      <a:srgbClr val="FF0000"/>
                    </a:solidFill>
                  </a:rPr>
                  <a:t>+ Z</a:t>
                </a:r>
                <a:r>
                  <a:rPr lang="en-US" altLang="zh-CN" b="1" baseline="-25000" dirty="0">
                    <a:solidFill>
                      <a:srgbClr val="FF0000"/>
                    </a:solidFill>
                  </a:rPr>
                  <a:t>B</a:t>
                </a:r>
              </a:p>
              <a:p>
                <a:r>
                  <a:rPr lang="en-US" altLang="zh-CN" sz="4500" b="1" dirty="0">
                    <a:solidFill>
                      <a:srgbClr val="FF0000"/>
                    </a:solidFill>
                  </a:rPr>
                  <a:t>Z=</a:t>
                </a:r>
                <a14:m>
                  <m:oMath xmlns:m="http://schemas.openxmlformats.org/officeDocument/2006/math">
                    <m:nary>
                      <m:naryPr>
                        <m:chr m:val="∑"/>
                        <m:ctrlPr>
                          <a:rPr lang="en-US" altLang="zh-CN" sz="4500" b="1" i="1" smtClean="0">
                            <a:solidFill>
                              <a:srgbClr val="FF0000"/>
                            </a:solidFill>
                            <a:latin typeface="Cambria Math" panose="02040503050406030204" pitchFamily="18" charset="0"/>
                          </a:rPr>
                        </m:ctrlPr>
                      </m:naryPr>
                      <m:sub>
                        <m:r>
                          <m:rPr>
                            <m:brk m:alnAt="23"/>
                          </m:rPr>
                          <a:rPr lang="en-US" altLang="zh-CN" sz="4500" b="1" i="1" smtClean="0">
                            <a:solidFill>
                              <a:srgbClr val="FF0000"/>
                            </a:solidFill>
                            <a:latin typeface="Cambria Math" panose="02040503050406030204" pitchFamily="18" charset="0"/>
                          </a:rPr>
                          <m:t>𝒊</m:t>
                        </m:r>
                        <m:r>
                          <a:rPr lang="en-US" altLang="zh-CN" sz="4500" b="1" i="1" smtClean="0">
                            <a:solidFill>
                              <a:srgbClr val="FF0000"/>
                            </a:solidFill>
                            <a:latin typeface="Cambria Math" panose="02040503050406030204" pitchFamily="18" charset="0"/>
                          </a:rPr>
                          <m:t>=</m:t>
                        </m:r>
                        <m:r>
                          <a:rPr lang="en-US" altLang="zh-CN" sz="4500" b="1" i="1" smtClean="0">
                            <a:solidFill>
                              <a:srgbClr val="FF0000"/>
                            </a:solidFill>
                            <a:latin typeface="Cambria Math" panose="02040503050406030204" pitchFamily="18" charset="0"/>
                          </a:rPr>
                          <m:t>𝟏</m:t>
                        </m:r>
                      </m:sub>
                      <m:sup>
                        <m:r>
                          <a:rPr lang="en-US" altLang="zh-CN" sz="4500" b="1" i="1" smtClean="0">
                            <a:solidFill>
                              <a:srgbClr val="FF0000"/>
                            </a:solidFill>
                            <a:latin typeface="Cambria Math" panose="02040503050406030204" pitchFamily="18" charset="0"/>
                          </a:rPr>
                          <m:t>𝒏</m:t>
                        </m:r>
                      </m:sup>
                      <m:e>
                        <m:r>
                          <m:rPr>
                            <m:nor/>
                          </m:rPr>
                          <a:rPr lang="en-US" altLang="zh-CN" sz="4500" b="1" dirty="0">
                            <a:solidFill>
                              <a:srgbClr val="FF0000"/>
                            </a:solidFill>
                          </a:rPr>
                          <m:t>Z</m:t>
                        </m:r>
                        <m:r>
                          <m:rPr>
                            <m:nor/>
                          </m:rPr>
                          <a:rPr lang="en-US" altLang="zh-CN" sz="4500" b="1" i="0" baseline="-25000" dirty="0" smtClean="0">
                            <a:solidFill>
                              <a:srgbClr val="FF0000"/>
                            </a:solidFill>
                          </a:rPr>
                          <m:t>i</m:t>
                        </m:r>
                      </m:e>
                    </m:nary>
                  </m:oMath>
                </a14:m>
                <a:endParaRPr lang="en-US" altLang="zh-CN" sz="4500" b="1" baseline="-25000" dirty="0">
                  <a:solidFill>
                    <a:srgbClr val="FF0000"/>
                  </a:solidFill>
                </a:endParaRPr>
              </a:p>
            </p:txBody>
          </p:sp>
        </mc:Choice>
        <mc:Fallback xmlns="">
          <p:sp>
            <p:nvSpPr>
              <p:cNvPr id="6" name="文本框 5">
                <a:extLst>
                  <a:ext uri="{FF2B5EF4-FFF2-40B4-BE49-F238E27FC236}">
                    <a16:creationId xmlns:a16="http://schemas.microsoft.com/office/drawing/2014/main" id="{F7F5C912-AF42-3567-95FB-17E9D7649709}"/>
                  </a:ext>
                </a:extLst>
              </p:cNvPr>
              <p:cNvSpPr txBox="1">
                <a:spLocks noRot="1" noChangeAspect="1" noMove="1" noResize="1" noEditPoints="1" noAdjustHandles="1" noChangeArrowheads="1" noChangeShapeType="1" noTextEdit="1"/>
              </p:cNvSpPr>
              <p:nvPr/>
            </p:nvSpPr>
            <p:spPr>
              <a:xfrm>
                <a:off x="4139952" y="2663953"/>
                <a:ext cx="4572000" cy="3739485"/>
              </a:xfrm>
              <a:prstGeom prst="rect">
                <a:avLst/>
              </a:prstGeom>
              <a:blipFill>
                <a:blip r:embed="rId4"/>
                <a:stretch>
                  <a:fillRect l="-5600" t="-1794" b="-6852"/>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AE88C238-D512-A6B1-17E1-AD75067BF10C}"/>
              </a:ext>
            </a:extLst>
          </p:cNvPr>
          <p:cNvSpPr/>
          <p:nvPr/>
        </p:nvSpPr>
        <p:spPr bwMode="auto">
          <a:xfrm>
            <a:off x="971600" y="2585174"/>
            <a:ext cx="1728192" cy="141989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 name="矩形 1"/>
          <p:cNvSpPr/>
          <p:nvPr/>
        </p:nvSpPr>
        <p:spPr>
          <a:xfrm>
            <a:off x="-72008" y="5380820"/>
            <a:ext cx="4572000" cy="830997"/>
          </a:xfrm>
          <a:prstGeom prst="rect">
            <a:avLst/>
          </a:prstGeom>
        </p:spPr>
        <p:txBody>
          <a:bodyPr>
            <a:spAutoFit/>
          </a:bodyPr>
          <a:lstStyle/>
          <a:p>
            <a:pPr algn="just" eaLnBrk="1" hangingPunct="1">
              <a:buFontTx/>
              <a:buNone/>
            </a:pPr>
            <a:r>
              <a:rPr lang="en-US" altLang="zh-CN" dirty="0">
                <a:latin typeface="Comic Sans MS" pitchFamily="66" charset="0"/>
              </a:rPr>
              <a:t> 		   [Z]=[</a:t>
            </a:r>
            <a:r>
              <a:rPr lang="en-US" altLang="zh-CN" dirty="0" err="1">
                <a:latin typeface="Comic Sans MS" pitchFamily="66" charset="0"/>
              </a:rPr>
              <a:t>Z</a:t>
            </a:r>
            <a:r>
              <a:rPr lang="en-US" altLang="zh-CN" baseline="-25000" dirty="0" err="1">
                <a:latin typeface="Comic Sans MS" pitchFamily="66" charset="0"/>
              </a:rPr>
              <a:t>1</a:t>
            </a:r>
            <a:r>
              <a:rPr lang="en-US" altLang="zh-CN" dirty="0">
                <a:latin typeface="Comic Sans MS" pitchFamily="66" charset="0"/>
              </a:rPr>
              <a:t>]+[</a:t>
            </a:r>
            <a:r>
              <a:rPr lang="en-US" altLang="zh-CN" dirty="0" err="1">
                <a:latin typeface="Comic Sans MS" pitchFamily="66" charset="0"/>
              </a:rPr>
              <a:t>Z</a:t>
            </a:r>
            <a:r>
              <a:rPr lang="en-US" altLang="zh-CN" baseline="-25000" dirty="0" err="1">
                <a:latin typeface="Comic Sans MS" pitchFamily="66" charset="0"/>
              </a:rPr>
              <a:t>2</a:t>
            </a:r>
            <a:r>
              <a:rPr lang="en-US" altLang="zh-CN" dirty="0">
                <a:latin typeface="Comic Sans MS" pitchFamily="66" charset="0"/>
              </a:rPr>
              <a:t>]+[</a:t>
            </a:r>
            <a:r>
              <a:rPr lang="en-US" altLang="zh-CN" dirty="0" err="1">
                <a:latin typeface="Comic Sans MS" pitchFamily="66" charset="0"/>
              </a:rPr>
              <a:t>Z</a:t>
            </a:r>
            <a:r>
              <a:rPr lang="en-US" altLang="zh-CN" baseline="-25000" dirty="0" err="1">
                <a:latin typeface="Comic Sans MS" pitchFamily="66" charset="0"/>
              </a:rPr>
              <a:t>3</a:t>
            </a:r>
            <a:r>
              <a:rPr lang="en-US" altLang="zh-CN" dirty="0">
                <a:latin typeface="Comic Sans MS" pitchFamily="66" charset="0"/>
              </a:rPr>
              <a:t>]+……+[Z</a:t>
            </a:r>
            <a:r>
              <a:rPr lang="en-US" altLang="zh-CN" baseline="-25000" dirty="0">
                <a:latin typeface="Comic Sans MS" pitchFamily="66" charset="0"/>
              </a:rPr>
              <a:t>n</a:t>
            </a:r>
            <a:r>
              <a:rPr lang="en-US" altLang="zh-CN" dirty="0">
                <a:latin typeface="Comic Sans MS" pitchFamily="66" charset="0"/>
              </a:rPr>
              <a:t>]</a:t>
            </a:r>
          </a:p>
        </p:txBody>
      </p:sp>
    </p:spTree>
    <p:extLst>
      <p:ext uri="{BB962C8B-B14F-4D97-AF65-F5344CB8AC3E}">
        <p14:creationId xmlns:p14="http://schemas.microsoft.com/office/powerpoint/2010/main" val="37932524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0"/>
          <p:cNvSpPr txBox="1">
            <a:spLocks noChangeArrowheads="1"/>
          </p:cNvSpPr>
          <p:nvPr/>
        </p:nvSpPr>
        <p:spPr bwMode="auto">
          <a:xfrm>
            <a:off x="232783" y="1628800"/>
            <a:ext cx="8527041" cy="492699"/>
          </a:xfrm>
          <a:prstGeom prst="rect">
            <a:avLst/>
          </a:prstGeom>
          <a:noFill/>
          <a:ln>
            <a:noFill/>
          </a:ln>
          <a:effectLst/>
        </p:spPr>
        <p:txBody>
          <a:bodyPr wrap="square">
            <a:spAutoFit/>
          </a:bodyPr>
          <a:lstStyle>
            <a:lvl1pPr marL="342900" indent="-342900">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marL="571500" indent="-571500" eaLnBrk="1" hangingPunct="1">
              <a:lnSpc>
                <a:spcPct val="120000"/>
              </a:lnSpc>
              <a:spcBef>
                <a:spcPct val="0"/>
              </a:spcBef>
              <a:buFont typeface="Wingdings" panose="05000000000000000000" pitchFamily="2" charset="2"/>
              <a:buChar char="n"/>
              <a:defRPr/>
            </a:pPr>
            <a:r>
              <a:rPr lang="zh-CN" altLang="en-US" sz="2500" dirty="0" smtClean="0">
                <a:latin typeface="楷体_GB2312" pitchFamily="49" charset="-122"/>
              </a:rPr>
              <a:t>信号流图</a:t>
            </a:r>
            <a:endParaRPr lang="en-US" altLang="zh-CN" sz="2500" dirty="0">
              <a:latin typeface="楷体_GB2312" pitchFamily="49" charset="-122"/>
            </a:endParaRPr>
          </a:p>
        </p:txBody>
      </p:sp>
      <p:pic>
        <p:nvPicPr>
          <p:cNvPr id="8" name="图片 7">
            <a:extLst>
              <a:ext uri="{FF2B5EF4-FFF2-40B4-BE49-F238E27FC236}">
                <a16:creationId xmlns:a16="http://schemas.microsoft.com/office/drawing/2014/main" id="{E4D4E1C1-23AB-4BE8-BC6C-4D42C74EDDD3}"/>
              </a:ext>
            </a:extLst>
          </p:cNvPr>
          <p:cNvPicPr>
            <a:picLocks noChangeAspect="1"/>
          </p:cNvPicPr>
          <p:nvPr/>
        </p:nvPicPr>
        <p:blipFill rotWithShape="1">
          <a:blip r:embed="rId3"/>
          <a:srcRect l="18500" t="22001" r="19288" b="8001"/>
          <a:stretch/>
        </p:blipFill>
        <p:spPr>
          <a:xfrm>
            <a:off x="899592" y="2221781"/>
            <a:ext cx="7200800" cy="4557468"/>
          </a:xfrm>
          <a:prstGeom prst="rect">
            <a:avLst/>
          </a:prstGeom>
        </p:spPr>
      </p:pic>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1201460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D0ED7A-A264-46EF-B064-30841EC02692}"/>
              </a:ext>
            </a:extLst>
          </p:cNvPr>
          <p:cNvPicPr>
            <a:picLocks noChangeAspect="1"/>
          </p:cNvPicPr>
          <p:nvPr/>
        </p:nvPicPr>
        <p:blipFill>
          <a:blip r:embed="rId3"/>
          <a:stretch>
            <a:fillRect/>
          </a:stretch>
        </p:blipFill>
        <p:spPr>
          <a:xfrm>
            <a:off x="395536" y="1628800"/>
            <a:ext cx="7065876" cy="4456562"/>
          </a:xfrm>
          <a:prstGeom prst="rect">
            <a:avLst/>
          </a:prstGeom>
        </p:spPr>
      </p:pic>
      <p:sp>
        <p:nvSpPr>
          <p:cNvPr id="2" name="标题 1"/>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A03D1755-18B0-4F6C-8E92-DAA8BCBDCEE4}"/>
              </a:ext>
            </a:extLst>
          </p:cNvPr>
          <p:cNvPicPr>
            <a:picLocks noChangeAspect="1"/>
          </p:cNvPicPr>
          <p:nvPr/>
        </p:nvPicPr>
        <p:blipFill rotWithShape="1">
          <a:blip r:embed="rId4"/>
          <a:srcRect b="66729"/>
          <a:stretch/>
        </p:blipFill>
        <p:spPr>
          <a:xfrm>
            <a:off x="3347864" y="5661248"/>
            <a:ext cx="5348194" cy="1138184"/>
          </a:xfrm>
          <a:prstGeom prst="rect">
            <a:avLst/>
          </a:prstGeom>
        </p:spPr>
      </p:pic>
    </p:spTree>
    <p:extLst>
      <p:ext uri="{BB962C8B-B14F-4D97-AF65-F5344CB8AC3E}">
        <p14:creationId xmlns:p14="http://schemas.microsoft.com/office/powerpoint/2010/main" val="39849292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8AA585-B803-4A9F-AA14-2858B089CCD0}"/>
              </a:ext>
            </a:extLst>
          </p:cNvPr>
          <p:cNvPicPr>
            <a:picLocks noChangeAspect="1"/>
          </p:cNvPicPr>
          <p:nvPr/>
        </p:nvPicPr>
        <p:blipFill rotWithShape="1">
          <a:blip r:embed="rId3"/>
          <a:srcRect l="20863" t="22001" r="19288" b="9401"/>
          <a:stretch/>
        </p:blipFill>
        <p:spPr>
          <a:xfrm>
            <a:off x="251520" y="1916832"/>
            <a:ext cx="6840760" cy="4410490"/>
          </a:xfrm>
          <a:prstGeom prst="rect">
            <a:avLst/>
          </a:prstGeom>
        </p:spPr>
      </p:pic>
      <p:pic>
        <p:nvPicPr>
          <p:cNvPr id="6" name="图片 5">
            <a:extLst>
              <a:ext uri="{FF2B5EF4-FFF2-40B4-BE49-F238E27FC236}">
                <a16:creationId xmlns:a16="http://schemas.microsoft.com/office/drawing/2014/main" id="{8F244A15-DEEF-4283-88C9-6AC633C5495E}"/>
              </a:ext>
            </a:extLst>
          </p:cNvPr>
          <p:cNvPicPr>
            <a:picLocks noChangeAspect="1"/>
          </p:cNvPicPr>
          <p:nvPr/>
        </p:nvPicPr>
        <p:blipFill rotWithShape="1">
          <a:blip r:embed="rId4"/>
          <a:srcRect b="74218"/>
          <a:stretch/>
        </p:blipFill>
        <p:spPr>
          <a:xfrm>
            <a:off x="35496" y="6021288"/>
            <a:ext cx="4106302" cy="677149"/>
          </a:xfrm>
          <a:prstGeom prst="rect">
            <a:avLst/>
          </a:prstGeom>
        </p:spPr>
      </p:pic>
    </p:spTree>
    <p:extLst>
      <p:ext uri="{BB962C8B-B14F-4D97-AF65-F5344CB8AC3E}">
        <p14:creationId xmlns:p14="http://schemas.microsoft.com/office/powerpoint/2010/main" val="12380178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27" name="文本框 6">
            <a:extLst>
              <a:ext uri="{FF2B5EF4-FFF2-40B4-BE49-F238E27FC236}">
                <a16:creationId xmlns:a16="http://schemas.microsoft.com/office/drawing/2014/main" id="{F1CB0CDA-F000-4E56-997F-8FF3CDB90868}"/>
              </a:ext>
            </a:extLst>
          </p:cNvPr>
          <p:cNvSpPr txBox="1">
            <a:spLocks noChangeArrowheads="1"/>
          </p:cNvSpPr>
          <p:nvPr/>
        </p:nvSpPr>
        <p:spPr bwMode="auto">
          <a:xfrm>
            <a:off x="477340" y="1967742"/>
            <a:ext cx="80332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一端口网络中存在那些连接方式？二端口网络中存在那些连接方式？</a:t>
            </a:r>
            <a:endParaRPr lang="en-US" altLang="zh-CN" sz="2400" b="0" dirty="0">
              <a:ea typeface="宋体" panose="02010600030101010101" pitchFamily="2" charset="-122"/>
            </a:endParaRPr>
          </a:p>
        </p:txBody>
      </p:sp>
      <p:sp>
        <p:nvSpPr>
          <p:cNvPr id="42" name="文本框 41">
            <a:extLst>
              <a:ext uri="{FF2B5EF4-FFF2-40B4-BE49-F238E27FC236}">
                <a16:creationId xmlns:a16="http://schemas.microsoft.com/office/drawing/2014/main" id="{A2635D7C-D65B-4883-9DCD-EA9D427C5911}"/>
              </a:ext>
            </a:extLst>
          </p:cNvPr>
          <p:cNvSpPr txBox="1"/>
          <p:nvPr/>
        </p:nvSpPr>
        <p:spPr>
          <a:xfrm>
            <a:off x="179512" y="1613694"/>
            <a:ext cx="1629387" cy="461665"/>
          </a:xfrm>
          <a:prstGeom prst="rect">
            <a:avLst/>
          </a:prstGeom>
          <a:noFill/>
        </p:spPr>
        <p:txBody>
          <a:bodyPr wrap="square" rtlCol="0">
            <a:spAutoFit/>
          </a:bodyPr>
          <a:lstStyle/>
          <a:p>
            <a:r>
              <a:rPr lang="zh-CN" altLang="en-US" dirty="0"/>
              <a:t>习题</a:t>
            </a:r>
            <a:r>
              <a:rPr lang="en-US" altLang="zh-CN" dirty="0"/>
              <a:t>1</a:t>
            </a:r>
            <a:endParaRPr lang="zh-CN" altLang="en-US" dirty="0"/>
          </a:p>
        </p:txBody>
      </p:sp>
    </p:spTree>
    <p:extLst>
      <p:ext uri="{BB962C8B-B14F-4D97-AF65-F5344CB8AC3E}">
        <p14:creationId xmlns:p14="http://schemas.microsoft.com/office/powerpoint/2010/main" val="640504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27" name="文本框 6">
            <a:extLst>
              <a:ext uri="{FF2B5EF4-FFF2-40B4-BE49-F238E27FC236}">
                <a16:creationId xmlns:a16="http://schemas.microsoft.com/office/drawing/2014/main" id="{F1CB0CDA-F000-4E56-997F-8FF3CDB90868}"/>
              </a:ext>
            </a:extLst>
          </p:cNvPr>
          <p:cNvSpPr txBox="1">
            <a:spLocks noChangeArrowheads="1"/>
          </p:cNvSpPr>
          <p:nvPr/>
        </p:nvSpPr>
        <p:spPr bwMode="auto">
          <a:xfrm>
            <a:off x="477340" y="1967742"/>
            <a:ext cx="803324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如图所示二端口网络，求其阻抗参量。当各端口特征阻抗为</a:t>
            </a:r>
            <a:r>
              <a:rPr lang="en-US" altLang="zh-CN" sz="2400" b="0" dirty="0">
                <a:ea typeface="宋体" panose="02010600030101010101" pitchFamily="2" charset="-122"/>
              </a:rPr>
              <a:t>50ohm</a:t>
            </a:r>
            <a:r>
              <a:rPr lang="zh-CN" altLang="en-US" sz="2400" b="0" dirty="0">
                <a:ea typeface="宋体" panose="02010600030101010101" pitchFamily="2" charset="-122"/>
              </a:rPr>
              <a:t>，求其散射参量</a:t>
            </a:r>
            <a:r>
              <a:rPr lang="zh-CN" altLang="en-US" sz="2400" b="0" dirty="0" smtClean="0">
                <a:ea typeface="宋体" panose="02010600030101010101" pitchFamily="2" charset="-122"/>
              </a:rPr>
              <a:t>。当源内阻为</a:t>
            </a:r>
            <a:r>
              <a:rPr lang="en-US" altLang="zh-CN" sz="2400" b="0" dirty="0" err="1" smtClean="0">
                <a:ea typeface="宋体" panose="02010600030101010101" pitchFamily="2" charset="-122"/>
              </a:rPr>
              <a:t>100ohm</a:t>
            </a:r>
            <a:r>
              <a:rPr lang="zh-CN" altLang="en-US" sz="2400" b="0" dirty="0" smtClean="0">
                <a:ea typeface="宋体" panose="02010600030101010101" pitchFamily="2" charset="-122"/>
              </a:rPr>
              <a:t>，负载为</a:t>
            </a:r>
            <a:r>
              <a:rPr lang="en-US" altLang="zh-CN" sz="2400" b="0" dirty="0" err="1" smtClean="0">
                <a:ea typeface="宋体" panose="02010600030101010101" pitchFamily="2" charset="-122"/>
              </a:rPr>
              <a:t>100+50j</a:t>
            </a:r>
            <a:r>
              <a:rPr lang="en-US" altLang="zh-CN" sz="2400" b="0" dirty="0" smtClean="0">
                <a:ea typeface="宋体" panose="02010600030101010101" pitchFamily="2" charset="-122"/>
              </a:rPr>
              <a:t> ohm</a:t>
            </a:r>
            <a:r>
              <a:rPr lang="zh-CN" altLang="en-US" sz="2400" b="0" dirty="0" smtClean="0">
                <a:ea typeface="宋体" panose="02010600030101010101" pitchFamily="2" charset="-122"/>
              </a:rPr>
              <a:t>时，其输入端反射系数及输出端</a:t>
            </a:r>
            <a:r>
              <a:rPr lang="zh-CN" altLang="en-US" sz="2400" b="0" dirty="0">
                <a:ea typeface="宋体" panose="02010600030101010101" pitchFamily="2" charset="-122"/>
              </a:rPr>
              <a:t>反射系数</a:t>
            </a:r>
            <a:endParaRPr lang="en-US" altLang="zh-CN" sz="2400" b="0" dirty="0">
              <a:ea typeface="宋体" panose="02010600030101010101" pitchFamily="2" charset="-122"/>
            </a:endParaRPr>
          </a:p>
        </p:txBody>
      </p:sp>
      <p:sp>
        <p:nvSpPr>
          <p:cNvPr id="42" name="文本框 41">
            <a:extLst>
              <a:ext uri="{FF2B5EF4-FFF2-40B4-BE49-F238E27FC236}">
                <a16:creationId xmlns:a16="http://schemas.microsoft.com/office/drawing/2014/main" id="{A2635D7C-D65B-4883-9DCD-EA9D427C5911}"/>
              </a:ext>
            </a:extLst>
          </p:cNvPr>
          <p:cNvSpPr txBox="1"/>
          <p:nvPr/>
        </p:nvSpPr>
        <p:spPr>
          <a:xfrm>
            <a:off x="179512" y="1613694"/>
            <a:ext cx="1629387" cy="461665"/>
          </a:xfrm>
          <a:prstGeom prst="rect">
            <a:avLst/>
          </a:prstGeom>
          <a:noFill/>
        </p:spPr>
        <p:txBody>
          <a:bodyPr wrap="square" rtlCol="0">
            <a:spAutoFit/>
          </a:bodyPr>
          <a:lstStyle/>
          <a:p>
            <a:r>
              <a:rPr lang="zh-CN" altLang="en-US" dirty="0"/>
              <a:t>习题</a:t>
            </a:r>
            <a:r>
              <a:rPr lang="en-US" altLang="zh-CN" dirty="0"/>
              <a:t>2</a:t>
            </a:r>
            <a:endParaRPr lang="zh-CN" altLang="en-US" dirty="0"/>
          </a:p>
        </p:txBody>
      </p:sp>
      <p:pic>
        <p:nvPicPr>
          <p:cNvPr id="3" name="图片 2" descr="图示, 示意图&#10;&#10;描述已自动生成">
            <a:extLst>
              <a:ext uri="{FF2B5EF4-FFF2-40B4-BE49-F238E27FC236}">
                <a16:creationId xmlns:a16="http://schemas.microsoft.com/office/drawing/2014/main" id="{E1A0BAEA-A65F-AD06-E1D7-4C0A1B4264C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7060" t="25850" r="38800" b="22700"/>
          <a:stretch/>
        </p:blipFill>
        <p:spPr>
          <a:xfrm rot="16200000">
            <a:off x="1602462" y="2179309"/>
            <a:ext cx="1317042" cy="3528392"/>
          </a:xfrm>
          <a:prstGeom prst="rect">
            <a:avLst/>
          </a:prstGeom>
        </p:spPr>
      </p:pic>
    </p:spTree>
    <p:extLst>
      <p:ext uri="{BB962C8B-B14F-4D97-AF65-F5344CB8AC3E}">
        <p14:creationId xmlns:p14="http://schemas.microsoft.com/office/powerpoint/2010/main" val="13328462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4175" y="1006475"/>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1475656" y="1613694"/>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23" name="文本框 5">
            <a:extLst>
              <a:ext uri="{FF2B5EF4-FFF2-40B4-BE49-F238E27FC236}">
                <a16:creationId xmlns:a16="http://schemas.microsoft.com/office/drawing/2014/main" id="{D25C3727-3CB4-446C-A6AB-8871BD731B1F}"/>
              </a:ext>
            </a:extLst>
          </p:cNvPr>
          <p:cNvSpPr txBox="1">
            <a:spLocks noChangeArrowheads="1"/>
          </p:cNvSpPr>
          <p:nvPr/>
        </p:nvSpPr>
        <p:spPr bwMode="auto">
          <a:xfrm>
            <a:off x="1475656" y="1613694"/>
            <a:ext cx="5256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lgn="ctr">
              <a:spcBef>
                <a:spcPct val="0"/>
              </a:spcBef>
            </a:pPr>
            <a:r>
              <a:rPr lang="zh-CN" altLang="en-US" sz="2400">
                <a:ea typeface="宋体" panose="02010600030101010101" pitchFamily="2" charset="-122"/>
              </a:rPr>
              <a:t>散射矩阵</a:t>
            </a:r>
          </a:p>
        </p:txBody>
      </p:sp>
      <p:sp>
        <p:nvSpPr>
          <p:cNvPr id="27" name="文本框 6">
            <a:extLst>
              <a:ext uri="{FF2B5EF4-FFF2-40B4-BE49-F238E27FC236}">
                <a16:creationId xmlns:a16="http://schemas.microsoft.com/office/drawing/2014/main" id="{F1CB0CDA-F000-4E56-997F-8FF3CDB90868}"/>
              </a:ext>
            </a:extLst>
          </p:cNvPr>
          <p:cNvSpPr txBox="1">
            <a:spLocks noChangeArrowheads="1"/>
          </p:cNvSpPr>
          <p:nvPr/>
        </p:nvSpPr>
        <p:spPr bwMode="auto">
          <a:xfrm>
            <a:off x="477340" y="1967742"/>
            <a:ext cx="803324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sz="2400" b="0" dirty="0">
                <a:ea typeface="宋体" panose="02010600030101010101" pitchFamily="2" charset="-122"/>
              </a:rPr>
              <a:t>对于一个三端口器件，当信号从</a:t>
            </a:r>
            <a:r>
              <a:rPr lang="en-US" altLang="zh-CN" sz="2400" b="0" dirty="0">
                <a:ea typeface="宋体" panose="02010600030101010101" pitchFamily="2" charset="-122"/>
              </a:rPr>
              <a:t>port1</a:t>
            </a:r>
            <a:r>
              <a:rPr lang="zh-CN" altLang="en-US" sz="2400" b="0" dirty="0">
                <a:ea typeface="宋体" panose="02010600030101010101" pitchFamily="2" charset="-122"/>
              </a:rPr>
              <a:t>输入时，</a:t>
            </a:r>
            <a:r>
              <a:rPr lang="en-US" altLang="zh-CN" sz="2400" b="0" dirty="0">
                <a:ea typeface="宋体" panose="02010600030101010101" pitchFamily="2" charset="-122"/>
              </a:rPr>
              <a:t> port1 </a:t>
            </a:r>
            <a:r>
              <a:rPr lang="zh-CN" altLang="en-US" sz="2400" b="0" dirty="0">
                <a:ea typeface="宋体" panose="02010600030101010101" pitchFamily="2" charset="-122"/>
              </a:rPr>
              <a:t>的</a:t>
            </a:r>
            <a:r>
              <a:rPr lang="en-US" altLang="zh-CN" sz="2400" b="0" dirty="0">
                <a:ea typeface="宋体" panose="02010600030101010101" pitchFamily="2" charset="-122"/>
              </a:rPr>
              <a:t>VSWR</a:t>
            </a:r>
            <a:r>
              <a:rPr lang="zh-CN" altLang="en-US" sz="2400" b="0" dirty="0">
                <a:ea typeface="宋体" panose="02010600030101010101" pitchFamily="2" charset="-122"/>
              </a:rPr>
              <a:t>为</a:t>
            </a:r>
            <a:r>
              <a:rPr lang="en-US" altLang="zh-CN" sz="2400" b="0" dirty="0">
                <a:ea typeface="宋体" panose="02010600030101010101" pitchFamily="2" charset="-122"/>
              </a:rPr>
              <a:t>1.5</a:t>
            </a:r>
            <a:r>
              <a:rPr lang="zh-CN" altLang="en-US" sz="2400" b="0" dirty="0">
                <a:ea typeface="宋体" panose="02010600030101010101" pitchFamily="2" charset="-122"/>
              </a:rPr>
              <a:t>。问有多少百分比的能量从</a:t>
            </a:r>
            <a:r>
              <a:rPr lang="en-US" altLang="zh-CN" sz="2400" b="0" dirty="0">
                <a:ea typeface="宋体" panose="02010600030101010101" pitchFamily="2" charset="-122"/>
              </a:rPr>
              <a:t>port1</a:t>
            </a:r>
            <a:r>
              <a:rPr lang="zh-CN" altLang="en-US" sz="2400" b="0" dirty="0">
                <a:ea typeface="宋体" panose="02010600030101010101" pitchFamily="2" charset="-122"/>
              </a:rPr>
              <a:t>传输，有多少百分比的能量反射，回波损耗</a:t>
            </a:r>
            <a:r>
              <a:rPr lang="en-US" altLang="zh-CN" sz="2400" b="0" dirty="0">
                <a:ea typeface="宋体" panose="02010600030101010101" pitchFamily="2" charset="-122"/>
              </a:rPr>
              <a:t>RL</a:t>
            </a:r>
            <a:r>
              <a:rPr lang="zh-CN" altLang="en-US" sz="2400" b="0" dirty="0">
                <a:ea typeface="宋体" panose="02010600030101010101" pitchFamily="2" charset="-122"/>
              </a:rPr>
              <a:t>为多少？当</a:t>
            </a:r>
            <a:r>
              <a:rPr lang="en-US" altLang="zh-CN" sz="2400" b="0" dirty="0">
                <a:ea typeface="宋体" panose="02010600030101010101" pitchFamily="2" charset="-122"/>
              </a:rPr>
              <a:t>S21</a:t>
            </a:r>
            <a:r>
              <a:rPr lang="zh-CN" altLang="en-US" sz="2400" b="0" dirty="0">
                <a:ea typeface="宋体" panose="02010600030101010101" pitchFamily="2" charset="-122"/>
              </a:rPr>
              <a:t>和</a:t>
            </a:r>
            <a:r>
              <a:rPr lang="en-US" altLang="zh-CN" sz="2400" b="0" dirty="0">
                <a:ea typeface="宋体" panose="02010600030101010101" pitchFamily="2" charset="-122"/>
              </a:rPr>
              <a:t>S31</a:t>
            </a:r>
            <a:r>
              <a:rPr lang="zh-CN" altLang="en-US" sz="2400" b="0" dirty="0">
                <a:ea typeface="宋体" panose="02010600030101010101" pitchFamily="2" charset="-122"/>
              </a:rPr>
              <a:t>的都为</a:t>
            </a:r>
            <a:r>
              <a:rPr lang="en-US" altLang="zh-CN" sz="2400" b="0" dirty="0">
                <a:ea typeface="宋体" panose="02010600030101010101" pitchFamily="2" charset="-122"/>
              </a:rPr>
              <a:t>-3.5dB</a:t>
            </a:r>
            <a:r>
              <a:rPr lang="zh-CN" altLang="en-US" sz="2400" b="0" dirty="0">
                <a:ea typeface="宋体" panose="02010600030101010101" pitchFamily="2" charset="-122"/>
              </a:rPr>
              <a:t>，该器件可能是什么器件，其插入损耗</a:t>
            </a:r>
            <a:r>
              <a:rPr lang="en-US" altLang="zh-CN" sz="2400" b="0" dirty="0">
                <a:ea typeface="宋体" panose="02010600030101010101" pitchFamily="2" charset="-122"/>
              </a:rPr>
              <a:t>IL</a:t>
            </a:r>
            <a:r>
              <a:rPr lang="zh-CN" altLang="en-US" sz="2400" b="0" dirty="0">
                <a:ea typeface="宋体" panose="02010600030101010101" pitchFamily="2" charset="-122"/>
              </a:rPr>
              <a:t>为多少</a:t>
            </a:r>
            <a:r>
              <a:rPr lang="en-US" altLang="zh-CN" sz="2400" b="0" dirty="0">
                <a:ea typeface="宋体" panose="02010600030101010101" pitchFamily="2" charset="-122"/>
              </a:rPr>
              <a:t>,</a:t>
            </a:r>
            <a:r>
              <a:rPr lang="zh-CN" altLang="en-US" sz="2400" b="0" dirty="0">
                <a:ea typeface="宋体" panose="02010600030101010101" pitchFamily="2" charset="-122"/>
              </a:rPr>
              <a:t>有多少能量损耗在该器件中？</a:t>
            </a:r>
            <a:endParaRPr lang="en-US" altLang="zh-CN" sz="2400" b="0" dirty="0">
              <a:ea typeface="宋体" panose="02010600030101010101" pitchFamily="2" charset="-122"/>
            </a:endParaRPr>
          </a:p>
        </p:txBody>
      </p:sp>
      <p:grpSp>
        <p:nvGrpSpPr>
          <p:cNvPr id="28" name="组合 27">
            <a:extLst>
              <a:ext uri="{FF2B5EF4-FFF2-40B4-BE49-F238E27FC236}">
                <a16:creationId xmlns:a16="http://schemas.microsoft.com/office/drawing/2014/main" id="{2591D270-4541-431A-9FF7-5FAEDE283625}"/>
              </a:ext>
            </a:extLst>
          </p:cNvPr>
          <p:cNvGrpSpPr/>
          <p:nvPr/>
        </p:nvGrpSpPr>
        <p:grpSpPr>
          <a:xfrm>
            <a:off x="5076056" y="3429000"/>
            <a:ext cx="3086547" cy="3240360"/>
            <a:chOff x="955005" y="2202026"/>
            <a:chExt cx="3148757" cy="3570563"/>
          </a:xfrm>
        </p:grpSpPr>
        <p:sp>
          <p:nvSpPr>
            <p:cNvPr id="29" name="矩形 28">
              <a:extLst>
                <a:ext uri="{FF2B5EF4-FFF2-40B4-BE49-F238E27FC236}">
                  <a16:creationId xmlns:a16="http://schemas.microsoft.com/office/drawing/2014/main" id="{A148E8A8-DE2A-4C11-8CB0-4FA32BB71DD2}"/>
                </a:ext>
              </a:extLst>
            </p:cNvPr>
            <p:cNvSpPr/>
            <p:nvPr/>
          </p:nvSpPr>
          <p:spPr bwMode="auto">
            <a:xfrm>
              <a:off x="2303562" y="3210423"/>
              <a:ext cx="1800200" cy="15841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cxnSp>
          <p:nvCxnSpPr>
            <p:cNvPr id="30" name="直接连接符 29">
              <a:extLst>
                <a:ext uri="{FF2B5EF4-FFF2-40B4-BE49-F238E27FC236}">
                  <a16:creationId xmlns:a16="http://schemas.microsoft.com/office/drawing/2014/main" id="{70C47509-4BC7-4152-BB7B-E73506494798}"/>
                </a:ext>
              </a:extLst>
            </p:cNvPr>
            <p:cNvCxnSpPr/>
            <p:nvPr/>
          </p:nvCxnSpPr>
          <p:spPr bwMode="auto">
            <a:xfrm>
              <a:off x="1727498" y="378904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a:extLst>
                <a:ext uri="{FF2B5EF4-FFF2-40B4-BE49-F238E27FC236}">
                  <a16:creationId xmlns:a16="http://schemas.microsoft.com/office/drawing/2014/main" id="{8282308B-62A4-4C50-B3CB-2DE6493664B0}"/>
                </a:ext>
              </a:extLst>
            </p:cNvPr>
            <p:cNvCxnSpPr/>
            <p:nvPr/>
          </p:nvCxnSpPr>
          <p:spPr bwMode="auto">
            <a:xfrm>
              <a:off x="1727498" y="414908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2" name="组合 31">
              <a:extLst>
                <a:ext uri="{FF2B5EF4-FFF2-40B4-BE49-F238E27FC236}">
                  <a16:creationId xmlns:a16="http://schemas.microsoft.com/office/drawing/2014/main" id="{52111071-13B7-43B4-9484-CCA614603FCB}"/>
                </a:ext>
              </a:extLst>
            </p:cNvPr>
            <p:cNvGrpSpPr/>
            <p:nvPr/>
          </p:nvGrpSpPr>
          <p:grpSpPr>
            <a:xfrm rot="5400000">
              <a:off x="2879812" y="2733699"/>
              <a:ext cx="576064" cy="360040"/>
              <a:chOff x="1879898" y="3941440"/>
              <a:chExt cx="576064" cy="360040"/>
            </a:xfrm>
          </p:grpSpPr>
          <p:cxnSp>
            <p:nvCxnSpPr>
              <p:cNvPr id="40" name="直接连接符 39">
                <a:extLst>
                  <a:ext uri="{FF2B5EF4-FFF2-40B4-BE49-F238E27FC236}">
                    <a16:creationId xmlns:a16="http://schemas.microsoft.com/office/drawing/2014/main" id="{C29C5A32-92BF-48E1-BC16-317E6EF28E7B}"/>
                  </a:ext>
                </a:extLst>
              </p:cNvPr>
              <p:cNvCxnSpPr/>
              <p:nvPr/>
            </p:nvCxnSpPr>
            <p:spPr bwMode="auto">
              <a:xfrm>
                <a:off x="1879898" y="394144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a:extLst>
                  <a:ext uri="{FF2B5EF4-FFF2-40B4-BE49-F238E27FC236}">
                    <a16:creationId xmlns:a16="http://schemas.microsoft.com/office/drawing/2014/main" id="{A1524B33-F461-4201-A71A-FC146B47E93D}"/>
                  </a:ext>
                </a:extLst>
              </p:cNvPr>
              <p:cNvCxnSpPr/>
              <p:nvPr/>
            </p:nvCxnSpPr>
            <p:spPr bwMode="auto">
              <a:xfrm>
                <a:off x="1879898" y="430148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组合 32">
              <a:extLst>
                <a:ext uri="{FF2B5EF4-FFF2-40B4-BE49-F238E27FC236}">
                  <a16:creationId xmlns:a16="http://schemas.microsoft.com/office/drawing/2014/main" id="{5080CE70-3A55-4486-816A-41506347190B}"/>
                </a:ext>
              </a:extLst>
            </p:cNvPr>
            <p:cNvGrpSpPr/>
            <p:nvPr/>
          </p:nvGrpSpPr>
          <p:grpSpPr>
            <a:xfrm rot="5400000">
              <a:off x="2915630" y="4927256"/>
              <a:ext cx="576064" cy="360040"/>
              <a:chOff x="1879898" y="3941440"/>
              <a:chExt cx="576064" cy="360040"/>
            </a:xfrm>
          </p:grpSpPr>
          <p:cxnSp>
            <p:nvCxnSpPr>
              <p:cNvPr id="38" name="直接连接符 37">
                <a:extLst>
                  <a:ext uri="{FF2B5EF4-FFF2-40B4-BE49-F238E27FC236}">
                    <a16:creationId xmlns:a16="http://schemas.microsoft.com/office/drawing/2014/main" id="{713DD346-40E8-49B6-A289-1B031F47ECD3}"/>
                  </a:ext>
                </a:extLst>
              </p:cNvPr>
              <p:cNvCxnSpPr/>
              <p:nvPr/>
            </p:nvCxnSpPr>
            <p:spPr bwMode="auto">
              <a:xfrm>
                <a:off x="1879898" y="394144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a:extLst>
                  <a:ext uri="{FF2B5EF4-FFF2-40B4-BE49-F238E27FC236}">
                    <a16:creationId xmlns:a16="http://schemas.microsoft.com/office/drawing/2014/main" id="{3639EAEF-9F4A-4E13-832E-E6EFB830CB9D}"/>
                  </a:ext>
                </a:extLst>
              </p:cNvPr>
              <p:cNvCxnSpPr/>
              <p:nvPr/>
            </p:nvCxnSpPr>
            <p:spPr bwMode="auto">
              <a:xfrm>
                <a:off x="1879898" y="4301480"/>
                <a:ext cx="5760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8621E94-5BAE-4B0E-999A-A183FEF20E5F}"/>
                    </a:ext>
                  </a:extLst>
                </p:cNvPr>
                <p:cNvSpPr txBox="1"/>
                <p:nvPr/>
              </p:nvSpPr>
              <p:spPr>
                <a:xfrm>
                  <a:off x="2583300" y="3620515"/>
                  <a:ext cx="1240724" cy="651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altLang="zh-CN" sz="1600" b="0" i="1" smtClean="0">
                                <a:latin typeface="Cambria Math" panose="02040503050406030204" pitchFamily="18" charset="0"/>
                              </a:rPr>
                            </m:ctrlPr>
                          </m:mPr>
                          <m:mr>
                            <m:e>
                              <m:r>
                                <m:rPr>
                                  <m:brk m:alnAt="7"/>
                                </m:rP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11</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12</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13</m:t>
                              </m:r>
                            </m:e>
                          </m:mr>
                          <m:mr>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21</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22</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23</m:t>
                              </m:r>
                            </m:e>
                          </m:mr>
                          <m:mr>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31</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32</m:t>
                              </m:r>
                            </m:e>
                            <m:e>
                              <m:r>
                                <a:rPr lang="en-US" altLang="zh-CN" sz="1600" b="0" i="1" smtClean="0">
                                  <a:latin typeface="Cambria Math" panose="02040503050406030204" pitchFamily="18" charset="0"/>
                                </a:rPr>
                                <m:t>𝑆</m:t>
                              </m:r>
                              <m:r>
                                <a:rPr lang="en-US" altLang="zh-CN" sz="1600" b="0" i="1" baseline="-25000" smtClean="0">
                                  <a:latin typeface="Cambria Math" panose="02040503050406030204" pitchFamily="18" charset="0"/>
                                </a:rPr>
                                <m:t>33</m:t>
                              </m:r>
                            </m:e>
                          </m:mr>
                        </m:m>
                      </m:oMath>
                    </m:oMathPara>
                  </a14:m>
                  <a:endParaRPr lang="zh-CN" altLang="en-US" sz="1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2583300" y="3620515"/>
                  <a:ext cx="1240724" cy="651269"/>
                </a:xfrm>
                <a:prstGeom prst="rect">
                  <a:avLst/>
                </a:prstGeom>
                <a:blipFill>
                  <a:blip r:embed="rId3"/>
                  <a:stretch>
                    <a:fillRect b="-16495"/>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3710DEBB-4266-4C57-957A-E7AB2D8C6C67}"/>
                </a:ext>
              </a:extLst>
            </p:cNvPr>
            <p:cNvSpPr txBox="1"/>
            <p:nvPr/>
          </p:nvSpPr>
          <p:spPr>
            <a:xfrm>
              <a:off x="2771800" y="2202026"/>
              <a:ext cx="1152128" cy="461665"/>
            </a:xfrm>
            <a:prstGeom prst="rect">
              <a:avLst/>
            </a:prstGeom>
            <a:noFill/>
          </p:spPr>
          <p:txBody>
            <a:bodyPr wrap="square" rtlCol="0">
              <a:spAutoFit/>
            </a:bodyPr>
            <a:lstStyle/>
            <a:p>
              <a:r>
                <a:rPr lang="en-US" altLang="zh-CN" dirty="0"/>
                <a:t>port2</a:t>
              </a:r>
              <a:endParaRPr lang="zh-CN" altLang="en-US" dirty="0"/>
            </a:p>
          </p:txBody>
        </p:sp>
        <p:sp>
          <p:nvSpPr>
            <p:cNvPr id="36" name="文本框 35">
              <a:extLst>
                <a:ext uri="{FF2B5EF4-FFF2-40B4-BE49-F238E27FC236}">
                  <a16:creationId xmlns:a16="http://schemas.microsoft.com/office/drawing/2014/main" id="{804F5920-1910-4593-AB7A-77CC0094440E}"/>
                </a:ext>
              </a:extLst>
            </p:cNvPr>
            <p:cNvSpPr txBox="1"/>
            <p:nvPr/>
          </p:nvSpPr>
          <p:spPr>
            <a:xfrm>
              <a:off x="955005" y="3715318"/>
              <a:ext cx="1152128" cy="461665"/>
            </a:xfrm>
            <a:prstGeom prst="rect">
              <a:avLst/>
            </a:prstGeom>
            <a:noFill/>
          </p:spPr>
          <p:txBody>
            <a:bodyPr wrap="square" rtlCol="0">
              <a:spAutoFit/>
            </a:bodyPr>
            <a:lstStyle/>
            <a:p>
              <a:r>
                <a:rPr lang="en-US" altLang="zh-CN" dirty="0"/>
                <a:t>port1</a:t>
              </a:r>
              <a:endParaRPr lang="zh-CN" altLang="en-US" dirty="0"/>
            </a:p>
          </p:txBody>
        </p:sp>
        <p:sp>
          <p:nvSpPr>
            <p:cNvPr id="37" name="文本框 36">
              <a:extLst>
                <a:ext uri="{FF2B5EF4-FFF2-40B4-BE49-F238E27FC236}">
                  <a16:creationId xmlns:a16="http://schemas.microsoft.com/office/drawing/2014/main" id="{4F3BFAAA-1AD4-414E-B5E7-57057DFA8752}"/>
                </a:ext>
              </a:extLst>
            </p:cNvPr>
            <p:cNvSpPr txBox="1"/>
            <p:nvPr/>
          </p:nvSpPr>
          <p:spPr>
            <a:xfrm>
              <a:off x="2800363" y="5310924"/>
              <a:ext cx="1152128" cy="461665"/>
            </a:xfrm>
            <a:prstGeom prst="rect">
              <a:avLst/>
            </a:prstGeom>
            <a:noFill/>
          </p:spPr>
          <p:txBody>
            <a:bodyPr wrap="square" rtlCol="0">
              <a:spAutoFit/>
            </a:bodyPr>
            <a:lstStyle/>
            <a:p>
              <a:r>
                <a:rPr lang="en-US" altLang="zh-CN" dirty="0"/>
                <a:t>port3</a:t>
              </a:r>
              <a:endParaRPr lang="zh-CN" altLang="en-US" dirty="0"/>
            </a:p>
          </p:txBody>
        </p:sp>
      </p:grpSp>
      <p:sp>
        <p:nvSpPr>
          <p:cNvPr id="42" name="文本框 41">
            <a:extLst>
              <a:ext uri="{FF2B5EF4-FFF2-40B4-BE49-F238E27FC236}">
                <a16:creationId xmlns:a16="http://schemas.microsoft.com/office/drawing/2014/main" id="{A2635D7C-D65B-4883-9DCD-EA9D427C5911}"/>
              </a:ext>
            </a:extLst>
          </p:cNvPr>
          <p:cNvSpPr txBox="1"/>
          <p:nvPr/>
        </p:nvSpPr>
        <p:spPr>
          <a:xfrm>
            <a:off x="179512" y="1613694"/>
            <a:ext cx="1629387" cy="461665"/>
          </a:xfrm>
          <a:prstGeom prst="rect">
            <a:avLst/>
          </a:prstGeom>
          <a:noFill/>
        </p:spPr>
        <p:txBody>
          <a:bodyPr wrap="square" rtlCol="0">
            <a:spAutoFit/>
          </a:bodyPr>
          <a:lstStyle/>
          <a:p>
            <a:r>
              <a:rPr lang="zh-CN" altLang="en-US" dirty="0"/>
              <a:t>习题</a:t>
            </a:r>
            <a:r>
              <a:rPr lang="en-US" altLang="zh-CN" dirty="0"/>
              <a:t>3</a:t>
            </a:r>
            <a:endParaRPr lang="zh-CN" altLang="en-US" dirty="0"/>
          </a:p>
        </p:txBody>
      </p:sp>
    </p:spTree>
    <p:extLst>
      <p:ext uri="{BB962C8B-B14F-4D97-AF65-F5344CB8AC3E}">
        <p14:creationId xmlns:p14="http://schemas.microsoft.com/office/powerpoint/2010/main" val="19920806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CD matrices of several two-port networ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700808"/>
            <a:ext cx="6839617"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31742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23528" y="975697"/>
            <a:ext cx="8126413" cy="838200"/>
          </a:xfrm>
        </p:spPr>
        <p:txBody>
          <a:bodyPr/>
          <a:lstStyle/>
          <a:p>
            <a:pPr algn="ctr" eaLnBrk="1" hangingPunct="1"/>
            <a:r>
              <a:rPr lang="zh-CN" altLang="en-US" dirty="0">
                <a:latin typeface="隶书" panose="02010509060101010101" pitchFamily="49" charset="-122"/>
              </a:rPr>
              <a:t>射频微波网络理论</a:t>
            </a:r>
            <a:br>
              <a:rPr lang="zh-CN" altLang="en-US" dirty="0">
                <a:latin typeface="隶书" panose="02010509060101010101" pitchFamily="49" charset="-122"/>
              </a:rPr>
            </a:br>
            <a:endParaRPr lang="zh-CN" altLang="en-US" dirty="0"/>
          </a:p>
        </p:txBody>
      </p:sp>
      <p:sp>
        <p:nvSpPr>
          <p:cNvPr id="65539" name="文本框 5"/>
          <p:cNvSpPr txBox="1">
            <a:spLocks noChangeArrowheads="1"/>
          </p:cNvSpPr>
          <p:nvPr/>
        </p:nvSpPr>
        <p:spPr bwMode="auto">
          <a:xfrm>
            <a:off x="611560" y="1692622"/>
            <a:ext cx="43921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r>
              <a:rPr lang="zh-CN" altLang="en-US" dirty="0">
                <a:ea typeface="宋体" panose="02010600030101010101" pitchFamily="2" charset="-122"/>
              </a:rPr>
              <a:t>二端口网络</a:t>
            </a:r>
          </a:p>
        </p:txBody>
      </p:sp>
      <p:sp>
        <p:nvSpPr>
          <p:cNvPr id="65540"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defRPr kumimoji="1" sz="2200" b="1">
                <a:solidFill>
                  <a:schemeClr val="tx1"/>
                </a:solidFill>
                <a:latin typeface="Times New Roman" panose="02020603050405020304" pitchFamily="18" charset="0"/>
                <a:ea typeface="楷体_GB2312" pitchFamily="49" charset="-122"/>
              </a:defRPr>
            </a:lvl1pPr>
            <a:lvl2pPr marL="742950" indent="-285750">
              <a:spcBef>
                <a:spcPct val="20000"/>
              </a:spcBef>
              <a:buChar char="–"/>
              <a:defRPr kumimoji="1" sz="2800" b="1">
                <a:solidFill>
                  <a:schemeClr val="tx1"/>
                </a:solidFill>
                <a:latin typeface="Times New Roman" panose="02020603050405020304" pitchFamily="18" charset="0"/>
                <a:ea typeface="楷体_GB2312" pitchFamily="49"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har char="–"/>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har char="»"/>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楷体_GB2312" pitchFamily="49" charset="-122"/>
              </a:defRPr>
            </a:lvl9pPr>
          </a:lstStyle>
          <a:p>
            <a:pPr>
              <a:spcBef>
                <a:spcPct val="0"/>
              </a:spcBef>
            </a:pPr>
            <a:endParaRPr lang="zh-CN" altLang="en-US" sz="2400" b="0">
              <a:ea typeface="宋体" panose="02010600030101010101" pitchFamily="2" charset="-122"/>
            </a:endParaRPr>
          </a:p>
        </p:txBody>
      </p:sp>
      <p:sp>
        <p:nvSpPr>
          <p:cNvPr id="3" name="文本框 2">
            <a:extLst>
              <a:ext uri="{FF2B5EF4-FFF2-40B4-BE49-F238E27FC236}">
                <a16:creationId xmlns:a16="http://schemas.microsoft.com/office/drawing/2014/main" id="{8C0881F8-1888-8273-B2A9-BE9E45899054}"/>
              </a:ext>
            </a:extLst>
          </p:cNvPr>
          <p:cNvSpPr txBox="1"/>
          <p:nvPr/>
        </p:nvSpPr>
        <p:spPr>
          <a:xfrm>
            <a:off x="467544" y="2123509"/>
            <a:ext cx="8064896" cy="461665"/>
          </a:xfrm>
          <a:prstGeom prst="rect">
            <a:avLst/>
          </a:prstGeom>
          <a:noFill/>
        </p:spPr>
        <p:txBody>
          <a:bodyPr wrap="square" rtlCol="0">
            <a:spAutoFit/>
          </a:bodyPr>
          <a:lstStyle/>
          <a:p>
            <a:r>
              <a:rPr lang="zh-CN" altLang="en-US" dirty="0"/>
              <a:t>常见的网络连接方式包括：</a:t>
            </a:r>
            <a:r>
              <a:rPr lang="zh-CN" altLang="en-US" dirty="0">
                <a:solidFill>
                  <a:srgbClr val="FF0000"/>
                </a:solidFill>
              </a:rPr>
              <a:t>串联</a:t>
            </a:r>
            <a:r>
              <a:rPr lang="zh-CN" altLang="en-US" dirty="0"/>
              <a:t>、</a:t>
            </a:r>
            <a:r>
              <a:rPr lang="zh-CN" altLang="en-US" dirty="0">
                <a:solidFill>
                  <a:srgbClr val="FF0000"/>
                </a:solidFill>
              </a:rPr>
              <a:t>并联</a:t>
            </a:r>
            <a:r>
              <a:rPr lang="zh-CN" altLang="en-US" dirty="0"/>
              <a:t>、</a:t>
            </a:r>
            <a:r>
              <a:rPr lang="zh-CN" altLang="en-US" dirty="0">
                <a:solidFill>
                  <a:srgbClr val="FF0000"/>
                </a:solidFill>
              </a:rPr>
              <a:t>级联</a:t>
            </a:r>
            <a:r>
              <a:rPr lang="zh-CN" altLang="en-US" dirty="0"/>
              <a:t>。</a:t>
            </a:r>
            <a:endParaRPr lang="en-US" altLang="zh-CN" dirty="0"/>
          </a:p>
        </p:txBody>
      </p:sp>
      <p:pic>
        <p:nvPicPr>
          <p:cNvPr id="4" name="图片 3">
            <a:extLst>
              <a:ext uri="{FF2B5EF4-FFF2-40B4-BE49-F238E27FC236}">
                <a16:creationId xmlns:a16="http://schemas.microsoft.com/office/drawing/2014/main" id="{8C5F4ACD-323F-BF55-E047-50B84781A49F}"/>
              </a:ext>
            </a:extLst>
          </p:cNvPr>
          <p:cNvPicPr>
            <a:picLocks noChangeAspect="1"/>
          </p:cNvPicPr>
          <p:nvPr/>
        </p:nvPicPr>
        <p:blipFill rotWithShape="1">
          <a:blip r:embed="rId3"/>
          <a:srcRect l="22343" t="31044" r="49308" b="47312"/>
          <a:stretch/>
        </p:blipFill>
        <p:spPr>
          <a:xfrm>
            <a:off x="113720" y="3140968"/>
            <a:ext cx="3306152" cy="141989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F5C912-AF42-3567-95FB-17E9D7649709}"/>
                  </a:ext>
                </a:extLst>
              </p:cNvPr>
              <p:cNvSpPr txBox="1"/>
              <p:nvPr/>
            </p:nvSpPr>
            <p:spPr>
              <a:xfrm>
                <a:off x="4139952" y="2663953"/>
                <a:ext cx="4572000" cy="3739485"/>
              </a:xfrm>
              <a:prstGeom prst="rect">
                <a:avLst/>
              </a:prstGeom>
              <a:noFill/>
            </p:spPr>
            <p:txBody>
              <a:bodyPr wrap="square">
                <a:spAutoFit/>
              </a:bodyPr>
              <a:lstStyle/>
              <a:p>
                <a:r>
                  <a:rPr lang="zh-CN" altLang="en-US" dirty="0">
                    <a:solidFill>
                      <a:srgbClr val="FF0000"/>
                    </a:solidFill>
                  </a:rPr>
                  <a:t>并联：</a:t>
                </a:r>
                <a:endParaRPr lang="en-US" altLang="zh-CN" dirty="0">
                  <a:solidFill>
                    <a:srgbClr val="FF0000"/>
                  </a:solidFill>
                </a:endParaRPr>
              </a:p>
              <a:p>
                <a:r>
                  <a:rPr lang="en-US" altLang="zh-CN" i="1" dirty="0">
                    <a:solidFill>
                      <a:srgbClr val="FF0000"/>
                    </a:solidFill>
                  </a:rPr>
                  <a:t>I</a:t>
                </a:r>
                <a:r>
                  <a:rPr lang="en-US" altLang="zh-CN" i="1" baseline="-25000" dirty="0">
                    <a:solidFill>
                      <a:srgbClr val="FF0000"/>
                    </a:solidFill>
                  </a:rPr>
                  <a:t>1</a:t>
                </a:r>
                <a:r>
                  <a:rPr lang="en-US" altLang="zh-CN" i="1" dirty="0">
                    <a:solidFill>
                      <a:srgbClr val="FF0000"/>
                    </a:solidFill>
                  </a:rPr>
                  <a:t>=I</a:t>
                </a:r>
                <a:r>
                  <a:rPr lang="en-US" altLang="zh-CN" i="1" baseline="-25000" dirty="0">
                    <a:solidFill>
                      <a:srgbClr val="FF0000"/>
                    </a:solidFill>
                  </a:rPr>
                  <a:t>1A</a:t>
                </a:r>
                <a:r>
                  <a:rPr lang="en-US" altLang="zh-CN" i="1" dirty="0">
                    <a:solidFill>
                      <a:srgbClr val="FF0000"/>
                    </a:solidFill>
                  </a:rPr>
                  <a:t>+I</a:t>
                </a:r>
                <a:r>
                  <a:rPr lang="en-US" altLang="zh-CN" i="1" baseline="-25000" dirty="0">
                    <a:solidFill>
                      <a:srgbClr val="FF0000"/>
                    </a:solidFill>
                  </a:rPr>
                  <a:t>1B             </a:t>
                </a:r>
                <a:r>
                  <a:rPr lang="en-US" altLang="zh-CN" i="1" dirty="0">
                    <a:solidFill>
                      <a:srgbClr val="FF0000"/>
                    </a:solidFill>
                  </a:rPr>
                  <a:t>V</a:t>
                </a:r>
                <a:r>
                  <a:rPr lang="en-US" altLang="zh-CN" i="1" baseline="-25000" dirty="0">
                    <a:solidFill>
                      <a:srgbClr val="FF0000"/>
                    </a:solidFill>
                  </a:rPr>
                  <a:t>1</a:t>
                </a:r>
                <a:r>
                  <a:rPr lang="en-US" altLang="zh-CN" i="1" dirty="0">
                    <a:solidFill>
                      <a:srgbClr val="FF0000"/>
                    </a:solidFill>
                  </a:rPr>
                  <a:t>=V</a:t>
                </a:r>
                <a:r>
                  <a:rPr lang="en-US" altLang="zh-CN" i="1" baseline="-25000" dirty="0">
                    <a:solidFill>
                      <a:srgbClr val="FF0000"/>
                    </a:solidFill>
                  </a:rPr>
                  <a:t>1A</a:t>
                </a:r>
                <a:r>
                  <a:rPr lang="en-US" altLang="zh-CN" i="1" dirty="0">
                    <a:solidFill>
                      <a:srgbClr val="FF0000"/>
                    </a:solidFill>
                  </a:rPr>
                  <a:t>= V</a:t>
                </a:r>
                <a:r>
                  <a:rPr lang="en-US" altLang="zh-CN" i="1" baseline="-25000" dirty="0">
                    <a:solidFill>
                      <a:srgbClr val="FF0000"/>
                    </a:solidFill>
                  </a:rPr>
                  <a:t>1B</a:t>
                </a:r>
              </a:p>
              <a:p>
                <a:r>
                  <a:rPr lang="en-US" altLang="zh-CN" i="1" dirty="0">
                    <a:solidFill>
                      <a:srgbClr val="FF0000"/>
                    </a:solidFill>
                  </a:rPr>
                  <a:t>I</a:t>
                </a:r>
                <a:r>
                  <a:rPr lang="en-US" altLang="zh-CN" i="1" baseline="-25000" dirty="0">
                    <a:solidFill>
                      <a:srgbClr val="FF0000"/>
                    </a:solidFill>
                  </a:rPr>
                  <a:t>2</a:t>
                </a:r>
                <a:r>
                  <a:rPr lang="en-US" altLang="zh-CN" i="1" dirty="0">
                    <a:solidFill>
                      <a:srgbClr val="FF0000"/>
                    </a:solidFill>
                  </a:rPr>
                  <a:t>=I</a:t>
                </a:r>
                <a:r>
                  <a:rPr lang="en-US" altLang="zh-CN" i="1" baseline="-25000" dirty="0">
                    <a:solidFill>
                      <a:srgbClr val="FF0000"/>
                    </a:solidFill>
                  </a:rPr>
                  <a:t>2A</a:t>
                </a:r>
                <a:r>
                  <a:rPr lang="en-US" altLang="zh-CN" i="1" dirty="0">
                    <a:solidFill>
                      <a:srgbClr val="FF0000"/>
                    </a:solidFill>
                  </a:rPr>
                  <a:t>+ I</a:t>
                </a:r>
                <a:r>
                  <a:rPr lang="en-US" altLang="zh-CN" i="1" baseline="-25000" dirty="0">
                    <a:solidFill>
                      <a:srgbClr val="FF0000"/>
                    </a:solidFill>
                  </a:rPr>
                  <a:t>2B             </a:t>
                </a:r>
                <a:r>
                  <a:rPr lang="en-US" altLang="zh-CN" i="1" dirty="0">
                    <a:solidFill>
                      <a:srgbClr val="FF0000"/>
                    </a:solidFill>
                  </a:rPr>
                  <a:t>V</a:t>
                </a:r>
                <a:r>
                  <a:rPr lang="en-US" altLang="zh-CN" i="1" baseline="-25000" dirty="0">
                    <a:solidFill>
                      <a:srgbClr val="FF0000"/>
                    </a:solidFill>
                  </a:rPr>
                  <a:t>2</a:t>
                </a:r>
                <a:r>
                  <a:rPr lang="en-US" altLang="zh-CN" i="1" dirty="0">
                    <a:solidFill>
                      <a:srgbClr val="FF0000"/>
                    </a:solidFill>
                  </a:rPr>
                  <a:t>=V</a:t>
                </a:r>
                <a:r>
                  <a:rPr lang="en-US" altLang="zh-CN" i="1" baseline="-25000" dirty="0">
                    <a:solidFill>
                      <a:srgbClr val="FF0000"/>
                    </a:solidFill>
                  </a:rPr>
                  <a:t>2A</a:t>
                </a:r>
                <a:r>
                  <a:rPr lang="en-US" altLang="zh-CN" i="1" dirty="0">
                    <a:solidFill>
                      <a:srgbClr val="FF0000"/>
                    </a:solidFill>
                  </a:rPr>
                  <a:t>= V</a:t>
                </a:r>
                <a:r>
                  <a:rPr lang="en-US" altLang="zh-CN" i="1" baseline="-25000" dirty="0">
                    <a:solidFill>
                      <a:srgbClr val="FF0000"/>
                    </a:solidFill>
                  </a:rPr>
                  <a:t>2B</a:t>
                </a:r>
              </a:p>
              <a:p>
                <a:r>
                  <a:rPr lang="zh-CN" altLang="en-US" dirty="0">
                    <a:solidFill>
                      <a:srgbClr val="FF0000"/>
                    </a:solidFill>
                  </a:rPr>
                  <a:t>变为矩阵：</a:t>
                </a:r>
                <a:endParaRPr lang="en-US" altLang="zh-CN" dirty="0">
                  <a:solidFill>
                    <a:srgbClr val="FF0000"/>
                  </a:solidFill>
                </a:endParaRPr>
              </a:p>
              <a:p>
                <a:r>
                  <a:rPr lang="en-US" altLang="zh-CN" b="1" dirty="0">
                    <a:solidFill>
                      <a:srgbClr val="FF0000"/>
                    </a:solidFill>
                  </a:rPr>
                  <a:t>I</a:t>
                </a:r>
                <a:r>
                  <a:rPr lang="en-US" altLang="zh-CN" dirty="0">
                    <a:solidFill>
                      <a:srgbClr val="FF0000"/>
                    </a:solidFill>
                  </a:rPr>
                  <a:t>=</a:t>
                </a:r>
                <a:r>
                  <a:rPr lang="en-US" altLang="zh-CN" b="1" dirty="0">
                    <a:solidFill>
                      <a:srgbClr val="FF0000"/>
                    </a:solidFill>
                  </a:rPr>
                  <a:t>I</a:t>
                </a:r>
                <a:r>
                  <a:rPr lang="en-US" altLang="zh-CN" b="1" baseline="-25000" dirty="0">
                    <a:solidFill>
                      <a:srgbClr val="FF0000"/>
                    </a:solidFill>
                  </a:rPr>
                  <a:t>A</a:t>
                </a:r>
                <a:r>
                  <a:rPr lang="en-US" altLang="zh-CN" dirty="0">
                    <a:solidFill>
                      <a:srgbClr val="FF0000"/>
                    </a:solidFill>
                  </a:rPr>
                  <a:t>+</a:t>
                </a:r>
                <a:r>
                  <a:rPr lang="en-US" altLang="zh-CN" b="1" dirty="0">
                    <a:solidFill>
                      <a:srgbClr val="FF0000"/>
                    </a:solidFill>
                  </a:rPr>
                  <a:t>I</a:t>
                </a:r>
                <a:r>
                  <a:rPr lang="en-US" altLang="zh-CN" b="1" baseline="-25000" dirty="0">
                    <a:solidFill>
                      <a:srgbClr val="FF0000"/>
                    </a:solidFill>
                  </a:rPr>
                  <a:t>B                  </a:t>
                </a:r>
                <a:r>
                  <a:rPr lang="en-US" altLang="zh-CN" b="1" dirty="0">
                    <a:solidFill>
                      <a:srgbClr val="FF0000"/>
                    </a:solidFill>
                  </a:rPr>
                  <a:t>V</a:t>
                </a:r>
                <a:r>
                  <a:rPr lang="en-US" altLang="zh-CN" dirty="0">
                    <a:solidFill>
                      <a:srgbClr val="FF0000"/>
                    </a:solidFill>
                  </a:rPr>
                  <a:t>=</a:t>
                </a:r>
                <a:r>
                  <a:rPr lang="en-US" altLang="zh-CN" b="1" dirty="0">
                    <a:solidFill>
                      <a:srgbClr val="FF0000"/>
                    </a:solidFill>
                  </a:rPr>
                  <a:t>V</a:t>
                </a:r>
                <a:r>
                  <a:rPr lang="en-US" altLang="zh-CN" b="1" baseline="-25000" dirty="0">
                    <a:solidFill>
                      <a:srgbClr val="FF0000"/>
                    </a:solidFill>
                  </a:rPr>
                  <a:t>A</a:t>
                </a:r>
                <a:r>
                  <a:rPr lang="en-US" altLang="zh-CN" dirty="0">
                    <a:solidFill>
                      <a:srgbClr val="FF0000"/>
                    </a:solidFill>
                  </a:rPr>
                  <a:t>=</a:t>
                </a:r>
                <a:r>
                  <a:rPr lang="en-US" altLang="zh-CN" b="1" dirty="0">
                    <a:solidFill>
                      <a:srgbClr val="FF0000"/>
                    </a:solidFill>
                  </a:rPr>
                  <a:t>V</a:t>
                </a:r>
                <a:r>
                  <a:rPr lang="en-US" altLang="zh-CN" b="1" baseline="-25000" dirty="0">
                    <a:solidFill>
                      <a:srgbClr val="FF0000"/>
                    </a:solidFill>
                  </a:rPr>
                  <a:t>B</a:t>
                </a:r>
              </a:p>
              <a:p>
                <a:r>
                  <a:rPr lang="en-US" altLang="zh-CN" b="1" dirty="0">
                    <a:solidFill>
                      <a:srgbClr val="FF0000"/>
                    </a:solidFill>
                  </a:rPr>
                  <a:t>I=YV</a:t>
                </a:r>
              </a:p>
              <a:p>
                <a:r>
                  <a:rPr lang="en-US" altLang="zh-CN" b="1" dirty="0">
                    <a:solidFill>
                      <a:srgbClr val="FF0000"/>
                    </a:solidFill>
                  </a:rPr>
                  <a:t>I=Y</a:t>
                </a:r>
                <a:r>
                  <a:rPr lang="en-US" altLang="zh-CN" b="1" baseline="-25000" dirty="0">
                    <a:solidFill>
                      <a:srgbClr val="FF0000"/>
                    </a:solidFill>
                  </a:rPr>
                  <a:t>A</a:t>
                </a:r>
                <a:r>
                  <a:rPr lang="en-US" altLang="zh-CN" b="1" dirty="0">
                    <a:solidFill>
                      <a:srgbClr val="FF0000"/>
                    </a:solidFill>
                  </a:rPr>
                  <a:t>V</a:t>
                </a:r>
                <a:r>
                  <a:rPr lang="en-US" altLang="zh-CN" b="1" baseline="-25000" dirty="0">
                    <a:solidFill>
                      <a:srgbClr val="FF0000"/>
                    </a:solidFill>
                  </a:rPr>
                  <a:t>A</a:t>
                </a:r>
                <a:r>
                  <a:rPr lang="en-US" altLang="zh-CN" b="1" dirty="0">
                    <a:solidFill>
                      <a:srgbClr val="FF0000"/>
                    </a:solidFill>
                  </a:rPr>
                  <a:t>+ Y</a:t>
                </a:r>
                <a:r>
                  <a:rPr lang="en-US" altLang="zh-CN" b="1" baseline="-25000" dirty="0">
                    <a:solidFill>
                      <a:srgbClr val="FF0000"/>
                    </a:solidFill>
                  </a:rPr>
                  <a:t>B</a:t>
                </a:r>
                <a:r>
                  <a:rPr lang="en-US" altLang="zh-CN" b="1" dirty="0">
                    <a:solidFill>
                      <a:srgbClr val="FF0000"/>
                    </a:solidFill>
                  </a:rPr>
                  <a:t>V</a:t>
                </a:r>
                <a:r>
                  <a:rPr lang="en-US" altLang="zh-CN" b="1" baseline="-25000" dirty="0">
                    <a:solidFill>
                      <a:srgbClr val="FF0000"/>
                    </a:solidFill>
                  </a:rPr>
                  <a:t>B</a:t>
                </a:r>
                <a:r>
                  <a:rPr lang="en-US" altLang="zh-CN" b="1" dirty="0">
                    <a:solidFill>
                      <a:srgbClr val="FF0000"/>
                    </a:solidFill>
                  </a:rPr>
                  <a:t>=(Y</a:t>
                </a:r>
                <a:r>
                  <a:rPr lang="en-US" altLang="zh-CN" b="1" baseline="-25000" dirty="0">
                    <a:solidFill>
                      <a:srgbClr val="FF0000"/>
                    </a:solidFill>
                  </a:rPr>
                  <a:t>A</a:t>
                </a:r>
                <a:r>
                  <a:rPr lang="en-US" altLang="zh-CN" b="1" dirty="0">
                    <a:solidFill>
                      <a:srgbClr val="FF0000"/>
                    </a:solidFill>
                  </a:rPr>
                  <a:t>+ Y</a:t>
                </a:r>
                <a:r>
                  <a:rPr lang="en-US" altLang="zh-CN" b="1" baseline="-25000" dirty="0">
                    <a:solidFill>
                      <a:srgbClr val="FF0000"/>
                    </a:solidFill>
                  </a:rPr>
                  <a:t>B</a:t>
                </a:r>
                <a:r>
                  <a:rPr lang="en-US" altLang="zh-CN" b="1" dirty="0">
                    <a:solidFill>
                      <a:srgbClr val="FF0000"/>
                    </a:solidFill>
                  </a:rPr>
                  <a:t>)V</a:t>
                </a:r>
              </a:p>
              <a:p>
                <a:r>
                  <a:rPr lang="en-US" altLang="zh-CN" b="1" dirty="0">
                    <a:solidFill>
                      <a:srgbClr val="FF0000"/>
                    </a:solidFill>
                  </a:rPr>
                  <a:t>Y=Y</a:t>
                </a:r>
                <a:r>
                  <a:rPr lang="en-US" altLang="zh-CN" b="1" baseline="-25000" dirty="0">
                    <a:solidFill>
                      <a:srgbClr val="FF0000"/>
                    </a:solidFill>
                  </a:rPr>
                  <a:t>A</a:t>
                </a:r>
                <a:r>
                  <a:rPr lang="en-US" altLang="zh-CN" b="1" dirty="0">
                    <a:solidFill>
                      <a:srgbClr val="FF0000"/>
                    </a:solidFill>
                  </a:rPr>
                  <a:t>+ Y</a:t>
                </a:r>
                <a:r>
                  <a:rPr lang="en-US" altLang="zh-CN" b="1" baseline="-25000" dirty="0">
                    <a:solidFill>
                      <a:srgbClr val="FF0000"/>
                    </a:solidFill>
                  </a:rPr>
                  <a:t>B</a:t>
                </a:r>
              </a:p>
              <a:p>
                <a:r>
                  <a:rPr lang="en-US" altLang="zh-CN" sz="4500" b="1" dirty="0">
                    <a:solidFill>
                      <a:srgbClr val="FF0000"/>
                    </a:solidFill>
                  </a:rPr>
                  <a:t>Y=</a:t>
                </a:r>
                <a14:m>
                  <m:oMath xmlns:m="http://schemas.openxmlformats.org/officeDocument/2006/math">
                    <m:nary>
                      <m:naryPr>
                        <m:chr m:val="∑"/>
                        <m:ctrlPr>
                          <a:rPr lang="en-US" altLang="zh-CN" sz="4500" b="1" i="1" smtClean="0">
                            <a:solidFill>
                              <a:srgbClr val="FF0000"/>
                            </a:solidFill>
                            <a:latin typeface="Cambria Math" panose="02040503050406030204" pitchFamily="18" charset="0"/>
                          </a:rPr>
                        </m:ctrlPr>
                      </m:naryPr>
                      <m:sub>
                        <m:r>
                          <m:rPr>
                            <m:brk m:alnAt="23"/>
                          </m:rPr>
                          <a:rPr lang="en-US" altLang="zh-CN" sz="4500" b="1" i="1" smtClean="0">
                            <a:solidFill>
                              <a:srgbClr val="FF0000"/>
                            </a:solidFill>
                            <a:latin typeface="Cambria Math" panose="02040503050406030204" pitchFamily="18" charset="0"/>
                          </a:rPr>
                          <m:t>𝒊</m:t>
                        </m:r>
                        <m:r>
                          <a:rPr lang="en-US" altLang="zh-CN" sz="4500" b="1" i="1" smtClean="0">
                            <a:solidFill>
                              <a:srgbClr val="FF0000"/>
                            </a:solidFill>
                            <a:latin typeface="Cambria Math" panose="02040503050406030204" pitchFamily="18" charset="0"/>
                          </a:rPr>
                          <m:t>=</m:t>
                        </m:r>
                        <m:r>
                          <a:rPr lang="en-US" altLang="zh-CN" sz="4500" b="1" i="1" smtClean="0">
                            <a:solidFill>
                              <a:srgbClr val="FF0000"/>
                            </a:solidFill>
                            <a:latin typeface="Cambria Math" panose="02040503050406030204" pitchFamily="18" charset="0"/>
                          </a:rPr>
                          <m:t>𝟏</m:t>
                        </m:r>
                      </m:sub>
                      <m:sup>
                        <m:r>
                          <a:rPr lang="en-US" altLang="zh-CN" sz="4500" b="1" i="1" smtClean="0">
                            <a:solidFill>
                              <a:srgbClr val="FF0000"/>
                            </a:solidFill>
                            <a:latin typeface="Cambria Math" panose="02040503050406030204" pitchFamily="18" charset="0"/>
                          </a:rPr>
                          <m:t>𝒏</m:t>
                        </m:r>
                      </m:sup>
                      <m:e>
                        <m:r>
                          <m:rPr>
                            <m:sty m:val="p"/>
                          </m:rPr>
                          <a:rPr lang="en-US" altLang="zh-CN" sz="4500" b="1" i="1">
                            <a:solidFill>
                              <a:srgbClr val="FF0000"/>
                            </a:solidFill>
                            <a:latin typeface="Cambria Math" panose="02040503050406030204" pitchFamily="18" charset="0"/>
                          </a:rPr>
                          <m:t>Y</m:t>
                        </m:r>
                        <m:r>
                          <m:rPr>
                            <m:nor/>
                          </m:rPr>
                          <a:rPr lang="en-US" altLang="zh-CN" sz="4500" b="1" i="0" baseline="-25000" dirty="0" smtClean="0">
                            <a:solidFill>
                              <a:srgbClr val="FF0000"/>
                            </a:solidFill>
                          </a:rPr>
                          <m:t>i</m:t>
                        </m:r>
                      </m:e>
                    </m:nary>
                  </m:oMath>
                </a14:m>
                <a:endParaRPr lang="en-US" altLang="zh-CN" sz="4500" b="1" baseline="-25000" dirty="0">
                  <a:solidFill>
                    <a:srgbClr val="FF0000"/>
                  </a:solidFill>
                </a:endParaRPr>
              </a:p>
            </p:txBody>
          </p:sp>
        </mc:Choice>
        <mc:Fallback xmlns="">
          <p:sp>
            <p:nvSpPr>
              <p:cNvPr id="6" name="文本框 5">
                <a:extLst>
                  <a:ext uri="{FF2B5EF4-FFF2-40B4-BE49-F238E27FC236}">
                    <a16:creationId xmlns:a16="http://schemas.microsoft.com/office/drawing/2014/main" id="{F7F5C912-AF42-3567-95FB-17E9D7649709}"/>
                  </a:ext>
                </a:extLst>
              </p:cNvPr>
              <p:cNvSpPr txBox="1">
                <a:spLocks noRot="1" noChangeAspect="1" noMove="1" noResize="1" noEditPoints="1" noAdjustHandles="1" noChangeArrowheads="1" noChangeShapeType="1" noTextEdit="1"/>
              </p:cNvSpPr>
              <p:nvPr/>
            </p:nvSpPr>
            <p:spPr>
              <a:xfrm>
                <a:off x="4139952" y="2663953"/>
                <a:ext cx="4572000" cy="3739485"/>
              </a:xfrm>
              <a:prstGeom prst="rect">
                <a:avLst/>
              </a:prstGeom>
              <a:blipFill>
                <a:blip r:embed="rId4"/>
                <a:stretch>
                  <a:fillRect l="-5600" t="-1794" b="-6852"/>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AE88C238-D512-A6B1-17E1-AD75067BF10C}"/>
              </a:ext>
            </a:extLst>
          </p:cNvPr>
          <p:cNvSpPr/>
          <p:nvPr/>
        </p:nvSpPr>
        <p:spPr bwMode="auto">
          <a:xfrm>
            <a:off x="902700" y="3140968"/>
            <a:ext cx="1728192" cy="141989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 name="矩形 1"/>
          <p:cNvSpPr/>
          <p:nvPr/>
        </p:nvSpPr>
        <p:spPr>
          <a:xfrm>
            <a:off x="104401" y="5733256"/>
            <a:ext cx="4216219" cy="424732"/>
          </a:xfrm>
          <a:prstGeom prst="rect">
            <a:avLst/>
          </a:prstGeom>
        </p:spPr>
        <p:txBody>
          <a:bodyPr wrap="none">
            <a:spAutoFit/>
          </a:bodyPr>
          <a:lstStyle/>
          <a:p>
            <a:pPr algn="just" eaLnBrk="1" hangingPunct="1">
              <a:lnSpc>
                <a:spcPct val="90000"/>
              </a:lnSpc>
              <a:buFontTx/>
              <a:buNone/>
            </a:pPr>
            <a:r>
              <a:rPr lang="en-US" altLang="zh-CN" dirty="0"/>
              <a:t>[Y]=[</a:t>
            </a:r>
            <a:r>
              <a:rPr lang="en-US" altLang="zh-CN" dirty="0" err="1"/>
              <a:t>Y</a:t>
            </a:r>
            <a:r>
              <a:rPr lang="en-US" altLang="zh-CN" baseline="-25000" dirty="0" err="1"/>
              <a:t>1</a:t>
            </a:r>
            <a:r>
              <a:rPr lang="en-US" altLang="zh-CN" dirty="0"/>
              <a:t>]+[</a:t>
            </a:r>
            <a:r>
              <a:rPr lang="en-US" altLang="zh-CN" dirty="0" err="1"/>
              <a:t>Y</a:t>
            </a:r>
            <a:r>
              <a:rPr lang="en-US" altLang="zh-CN" baseline="-25000" dirty="0" err="1"/>
              <a:t>2</a:t>
            </a:r>
            <a:r>
              <a:rPr lang="en-US" altLang="zh-CN" dirty="0"/>
              <a:t>]+[</a:t>
            </a:r>
            <a:r>
              <a:rPr lang="en-US" altLang="zh-CN" dirty="0" err="1"/>
              <a:t>Y</a:t>
            </a:r>
            <a:r>
              <a:rPr lang="en-US" altLang="zh-CN" baseline="-25000" dirty="0" err="1"/>
              <a:t>3</a:t>
            </a:r>
            <a:r>
              <a:rPr lang="en-US" altLang="zh-CN" dirty="0"/>
              <a:t>]+……+[</a:t>
            </a:r>
            <a:r>
              <a:rPr lang="en-US" altLang="zh-CN" dirty="0" err="1"/>
              <a:t>Y</a:t>
            </a:r>
            <a:r>
              <a:rPr lang="en-US" altLang="zh-CN" baseline="-25000" dirty="0" err="1"/>
              <a:t>n</a:t>
            </a:r>
            <a:r>
              <a:rPr lang="en-US" altLang="zh-CN" dirty="0"/>
              <a:t>]</a:t>
            </a:r>
          </a:p>
        </p:txBody>
      </p:sp>
    </p:spTree>
    <p:extLst>
      <p:ext uri="{BB962C8B-B14F-4D97-AF65-F5344CB8AC3E}">
        <p14:creationId xmlns:p14="http://schemas.microsoft.com/office/powerpoint/2010/main" val="7707217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1143000"/>
            <a:ext cx="6535738" cy="533400"/>
          </a:xfrm>
        </p:spPr>
        <p:txBody>
          <a:bodyPr>
            <a:normAutofit fontScale="90000"/>
          </a:bodyPr>
          <a:lstStyle/>
          <a:p>
            <a:pPr eaLnBrk="1" hangingPunct="1"/>
            <a:r>
              <a:rPr lang="zh-CN" altLang="en-US" sz="3600" b="1" dirty="0">
                <a:ea typeface="宋体" pitchFamily="2" charset="-122"/>
              </a:rPr>
              <a:t>级联的网络</a:t>
            </a:r>
            <a:endParaRPr lang="en-US" altLang="zh-CN" sz="3600" b="1" dirty="0">
              <a:ea typeface="宋体" pitchFamily="2" charset="-122"/>
            </a:endParaRPr>
          </a:p>
        </p:txBody>
      </p:sp>
      <p:sp>
        <p:nvSpPr>
          <p:cNvPr id="38915" name="Rectangle 3"/>
          <p:cNvSpPr>
            <a:spLocks noGrp="1" noChangeArrowheads="1"/>
          </p:cNvSpPr>
          <p:nvPr>
            <p:ph type="body" idx="1"/>
          </p:nvPr>
        </p:nvSpPr>
        <p:spPr>
          <a:xfrm>
            <a:off x="685800" y="2195513"/>
            <a:ext cx="7772400" cy="3976687"/>
          </a:xfrm>
        </p:spPr>
        <p:txBody>
          <a:bodyPr>
            <a:normAutofit/>
          </a:bodyPr>
          <a:lstStyle/>
          <a:p>
            <a:pPr algn="just" eaLnBrk="1" hangingPunct="1">
              <a:lnSpc>
                <a:spcPct val="90000"/>
              </a:lnSpc>
            </a:pPr>
            <a:r>
              <a:rPr lang="zh-CN" altLang="en-US" sz="2800" dirty="0">
                <a:latin typeface="Comic Sans MS" pitchFamily="66" charset="0"/>
                <a:ea typeface="宋体" pitchFamily="2" charset="-122"/>
              </a:rPr>
              <a:t>当第二个网络的端口直接与第一个网络的端口连接时，我们称两个网络为级联；</a:t>
            </a:r>
            <a:endParaRPr lang="en-US" altLang="zh-CN" sz="2800" dirty="0">
              <a:latin typeface="Comic Sans MS" pitchFamily="66" charset="0"/>
              <a:ea typeface="宋体" pitchFamily="2" charset="-122"/>
            </a:endParaRPr>
          </a:p>
          <a:p>
            <a:pPr algn="just" eaLnBrk="1" hangingPunct="1">
              <a:lnSpc>
                <a:spcPct val="90000"/>
              </a:lnSpc>
            </a:pPr>
            <a:endParaRPr lang="en-US" altLang="zh-CN" sz="2800" dirty="0">
              <a:latin typeface="Comic Sans MS" pitchFamily="66" charset="0"/>
              <a:ea typeface="宋体" pitchFamily="2" charset="-122"/>
            </a:endParaRPr>
          </a:p>
          <a:p>
            <a:pPr algn="just" eaLnBrk="1" hangingPunct="1">
              <a:lnSpc>
                <a:spcPct val="90000"/>
              </a:lnSpc>
            </a:pPr>
            <a:endParaRPr lang="en-US" altLang="zh-CN" sz="2800" dirty="0">
              <a:latin typeface="Comic Sans MS" pitchFamily="66" charset="0"/>
              <a:ea typeface="宋体" pitchFamily="2" charset="-122"/>
            </a:endParaRPr>
          </a:p>
          <a:p>
            <a:pPr algn="just" eaLnBrk="1" hangingPunct="1">
              <a:lnSpc>
                <a:spcPct val="90000"/>
              </a:lnSpc>
            </a:pPr>
            <a:r>
              <a:rPr lang="zh-CN" altLang="en-US" sz="2800" dirty="0">
                <a:latin typeface="Comic Sans MS" pitchFamily="66" charset="0"/>
                <a:ea typeface="宋体" pitchFamily="2" charset="-122"/>
              </a:rPr>
              <a:t>一个由多个两端口网络级联的新型网络可以独立的看成一个新的两端口网络。</a:t>
            </a:r>
            <a:endParaRPr lang="en-US" altLang="zh-CN" sz="2800" dirty="0">
              <a:latin typeface="Comic Sans MS" pitchFamily="66" charset="0"/>
              <a:ea typeface="宋体" pitchFamily="2" charset="-122"/>
            </a:endParaRPr>
          </a:p>
          <a:p>
            <a:pPr algn="just" eaLnBrk="1" hangingPunct="1">
              <a:lnSpc>
                <a:spcPct val="90000"/>
              </a:lnSpc>
            </a:pPr>
            <a:endParaRPr lang="en-US" altLang="zh-CN" sz="2800" dirty="0">
              <a:latin typeface="Comic Sans MS" pitchFamily="66" charset="0"/>
              <a:ea typeface="宋体" pitchFamily="2" charset="-122"/>
            </a:endParaRPr>
          </a:p>
        </p:txBody>
      </p:sp>
      <p:sp>
        <p:nvSpPr>
          <p:cNvPr id="38916" name="Rectangle 4"/>
          <p:cNvSpPr>
            <a:spLocks noChangeArrowheads="1"/>
          </p:cNvSpPr>
          <p:nvPr/>
        </p:nvSpPr>
        <p:spPr bwMode="auto">
          <a:xfrm>
            <a:off x="2119313" y="2643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zh-CN" altLang="en-US">
              <a:ea typeface="宋体" pitchFamily="2" charset="-122"/>
            </a:endParaRPr>
          </a:p>
        </p:txBody>
      </p:sp>
      <p:sp>
        <p:nvSpPr>
          <p:cNvPr id="38917" name="灯片编号占位符 1"/>
          <p:cNvSpPr>
            <a:spLocks noGrp="1"/>
          </p:cNvSpPr>
          <p:nvPr>
            <p:ph type="sldNum" sz="quarter" idx="429496729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FF107CD-A7B5-41B8-9AAE-2A8D33296047}" type="slidenum">
              <a:rPr lang="zh-CN" altLang="en-US" sz="1400"/>
              <a:pPr eaLnBrk="1" hangingPunct="1"/>
              <a:t>9</a:t>
            </a:fld>
            <a:endParaRPr lang="en-US" altLang="zh-CN" sz="1400"/>
          </a:p>
        </p:txBody>
      </p:sp>
    </p:spTree>
    <p:extLst>
      <p:ext uri="{BB962C8B-B14F-4D97-AF65-F5344CB8AC3E}">
        <p14:creationId xmlns:p14="http://schemas.microsoft.com/office/powerpoint/2010/main" val="1102022421"/>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隶书"/>
        <a:cs typeface=""/>
      </a:majorFont>
      <a:minorFont>
        <a:latin typeface="Times New Roman"/>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23325</TotalTime>
  <Words>3006</Words>
  <Application>Microsoft Office PowerPoint</Application>
  <PresentationFormat>全屏显示(4:3)</PresentationFormat>
  <Paragraphs>423</Paragraphs>
  <Slides>76</Slides>
  <Notes>21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76</vt:i4>
      </vt:variant>
    </vt:vector>
  </HeadingPairs>
  <TitlesOfParts>
    <vt:vector size="93" baseType="lpstr">
      <vt:lpstr>TimesNewRoman</vt:lpstr>
      <vt:lpstr>TimesNewRoman,Italic</vt:lpstr>
      <vt:lpstr>WPGreekCentury</vt:lpstr>
      <vt:lpstr>等线</vt:lpstr>
      <vt:lpstr>楷体_GB2312</vt:lpstr>
      <vt:lpstr>隶书</vt:lpstr>
      <vt:lpstr>宋体</vt:lpstr>
      <vt:lpstr>Arial</vt:lpstr>
      <vt:lpstr>Cambria Math</vt:lpstr>
      <vt:lpstr>Comic Sans MS</vt:lpstr>
      <vt:lpstr>Symbol</vt:lpstr>
      <vt:lpstr>Tahoma</vt:lpstr>
      <vt:lpstr>Times New Roman</vt:lpstr>
      <vt:lpstr>Wingdings</vt:lpstr>
      <vt:lpstr>默认设计模板</vt:lpstr>
      <vt:lpstr>Equation</vt:lpstr>
      <vt:lpstr>Equation.DSMT4</vt:lpstr>
      <vt:lpstr>PowerPoint 演示文稿</vt:lpstr>
      <vt:lpstr>5.2.3 二端口网络及传输矩阵、传输转换矩阵 </vt:lpstr>
      <vt:lpstr>射频微波网络理论 </vt:lpstr>
      <vt:lpstr>射频微波网络理论 </vt:lpstr>
      <vt:lpstr>网络组合问题</vt:lpstr>
      <vt:lpstr>PowerPoint 演示文稿</vt:lpstr>
      <vt:lpstr>射频微波网络理论 </vt:lpstr>
      <vt:lpstr>射频微波网络理论 </vt:lpstr>
      <vt:lpstr>级联的网络</vt:lpstr>
      <vt:lpstr>射频微波网络理论 </vt:lpstr>
      <vt:lpstr>PowerPoint 演示文稿</vt:lpstr>
      <vt:lpstr>ABCD 矩阵的定义</vt:lpstr>
      <vt:lpstr>PowerPoint 演示文稿</vt:lpstr>
      <vt:lpstr>PowerPoint 演示文稿</vt:lpstr>
      <vt:lpstr>级联网络的传输矩阵</vt:lpstr>
      <vt:lpstr>例子 (ABCD 参数的计算)</vt:lpstr>
      <vt:lpstr>PowerPoint 演示文稿</vt:lpstr>
      <vt:lpstr>PowerPoint 演示文稿</vt:lpstr>
      <vt:lpstr>射频微波网络理论 </vt:lpstr>
      <vt:lpstr>Z/Y/A/S 矩阵总结</vt:lpstr>
      <vt:lpstr>矩阵之间的转化</vt:lpstr>
      <vt:lpstr>PowerPoint 演示文稿</vt:lpstr>
      <vt:lpstr>PowerPoint 演示文稿</vt:lpstr>
      <vt:lpstr>矩阵之间的转化</vt:lpstr>
      <vt:lpstr>PowerPoint 演示文稿</vt:lpstr>
      <vt:lpstr>PowerPoint 演示文稿</vt:lpstr>
      <vt:lpstr>[S]阵与[Z][Y]阵的关系</vt:lpstr>
      <vt:lpstr>[S]阵与[Z][Y]阵的关系（续一）</vt:lpstr>
      <vt:lpstr>[S]阵与[Z][Y]阵的关系（续二）</vt:lpstr>
      <vt:lpstr>PowerPoint 演示文稿</vt:lpstr>
      <vt:lpstr>PowerPoint 演示文稿</vt:lpstr>
      <vt:lpstr>射频微波网络理论 </vt:lpstr>
      <vt:lpstr>射频微波网络理论 </vt:lpstr>
      <vt:lpstr>射频微波网络理论 </vt:lpstr>
      <vt:lpstr>射频微波网络理论 </vt:lpstr>
      <vt:lpstr>参考面的移动</vt:lpstr>
      <vt:lpstr>PowerPoint 演示文稿</vt:lpstr>
      <vt:lpstr>任意参考面的S-参数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6.4 信号流图与非匹配</vt:lpstr>
      <vt:lpstr>PowerPoint 演示文稿</vt:lpstr>
      <vt:lpstr>Nodes</vt:lpstr>
      <vt:lpstr>PowerPoint 演示文稿</vt:lpstr>
      <vt:lpstr>Example</vt:lpstr>
      <vt:lpstr>PowerPoint 演示文稿</vt:lpstr>
      <vt:lpstr>PowerPoint 演示文稿</vt:lpstr>
      <vt:lpstr>Decomposition of Signal Flow Chart</vt:lpstr>
      <vt:lpstr>PowerPoint 演示文稿</vt:lpstr>
      <vt:lpstr>PowerPoint 演示文稿</vt:lpstr>
      <vt:lpstr>PowerPoint 演示文稿</vt:lpstr>
      <vt:lpstr>PowerPoint 演示文稿</vt:lpstr>
      <vt:lpstr>PowerPoint 演示文稿</vt:lpstr>
      <vt:lpstr>PowerPoint 演示文稿</vt:lpstr>
      <vt:lpstr>Example (Signal Flow 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射频微波网络理论 </vt:lpstr>
      <vt:lpstr>射频微波网络理论 </vt:lpstr>
      <vt:lpstr>射频微波网络理论 </vt:lpstr>
      <vt:lpstr>PowerPoint 演示文稿</vt:lpstr>
    </vt:vector>
  </TitlesOfParts>
  <Company>BIT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Renwu</dc:creator>
  <cp:lastModifiedBy>liao yiming</cp:lastModifiedBy>
  <cp:revision>392</cp:revision>
  <dcterms:created xsi:type="dcterms:W3CDTF">2003-10-29T14:23:11Z</dcterms:created>
  <dcterms:modified xsi:type="dcterms:W3CDTF">2023-06-13T11:20:43Z</dcterms:modified>
</cp:coreProperties>
</file>